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71" r:id="rId4"/>
    <p:sldId id="272" r:id="rId5"/>
    <p:sldId id="273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6"/>
    <a:srgbClr val="289477"/>
    <a:srgbClr val="FBBE00"/>
    <a:srgbClr val="0F458C"/>
    <a:srgbClr val="97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1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411AD-C2A9-4380-BC8E-EE3F7733D6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D3995-45DE-4171-9989-AEF60004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5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30CB17-02C6-4F3F-9024-53B1C235D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3456"/>
            <a:ext cx="9144000" cy="1999343"/>
          </a:xfrm>
        </p:spPr>
        <p:txBody>
          <a:bodyPr anchor="b"/>
          <a:lstStyle>
            <a:lvl1pPr algn="ctr">
              <a:defRPr sz="6000">
                <a:solidFill>
                  <a:srgbClr val="0F4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06A6E92-C108-4EE2-8D8A-1070C1FA9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52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BB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16663A8-FB31-4A87-800D-C7F6348A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E2FCABD-C864-431F-A12C-05A1D618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+ RESILIENT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97219CF-AD51-4EFF-BD6F-E6EB93E5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Immagine 10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A047FB23-3B6A-43E1-8C9F-8415C8A91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b="17450"/>
          <a:stretch/>
        </p:blipFill>
        <p:spPr>
          <a:xfrm>
            <a:off x="0" y="315686"/>
            <a:ext cx="12192000" cy="1741714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xmlns="" id="{3F6794DE-D921-4D43-B2A2-41D2092CFE72}"/>
              </a:ext>
            </a:extLst>
          </p:cNvPr>
          <p:cNvGrpSpPr/>
          <p:nvPr userDrawn="1"/>
        </p:nvGrpSpPr>
        <p:grpSpPr>
          <a:xfrm>
            <a:off x="10651448" y="4797975"/>
            <a:ext cx="1404703" cy="1740937"/>
            <a:chOff x="10700651" y="3622362"/>
            <a:chExt cx="1404703" cy="1740937"/>
          </a:xfrm>
        </p:grpSpPr>
        <p:sp>
          <p:nvSpPr>
            <p:cNvPr id="12" name="Croce 11">
              <a:extLst>
                <a:ext uri="{FF2B5EF4-FFF2-40B4-BE49-F238E27FC236}">
                  <a16:creationId xmlns:a16="http://schemas.microsoft.com/office/drawing/2014/main" xmlns="" id="{66AE036C-19B6-4C69-925F-1D626E9ABCD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53800" y="3622362"/>
              <a:ext cx="460475" cy="468148"/>
            </a:xfrm>
            <a:prstGeom prst="plus">
              <a:avLst>
                <a:gd name="adj" fmla="val 36667"/>
              </a:avLst>
            </a:prstGeom>
            <a:solidFill>
              <a:srgbClr val="84C246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roce 12">
              <a:extLst>
                <a:ext uri="{FF2B5EF4-FFF2-40B4-BE49-F238E27FC236}">
                  <a16:creationId xmlns:a16="http://schemas.microsoft.com/office/drawing/2014/main" xmlns="" id="{DE3F3426-5702-44D4-8FF4-0C8E64CBE5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13966" y="4558721"/>
              <a:ext cx="791388" cy="804578"/>
            </a:xfrm>
            <a:prstGeom prst="plus">
              <a:avLst>
                <a:gd name="adj" fmla="val 36667"/>
              </a:avLst>
            </a:prstGeom>
            <a:solidFill>
              <a:srgbClr val="FBBE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roce 15">
              <a:extLst>
                <a:ext uri="{FF2B5EF4-FFF2-40B4-BE49-F238E27FC236}">
                  <a16:creationId xmlns:a16="http://schemas.microsoft.com/office/drawing/2014/main" xmlns="" id="{539CCFDB-5C9F-4FDF-A3AD-CD9A11D947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00651" y="3760075"/>
              <a:ext cx="1015410" cy="1015410"/>
            </a:xfrm>
            <a:prstGeom prst="plus">
              <a:avLst>
                <a:gd name="adj" fmla="val 36667"/>
              </a:avLst>
            </a:prstGeom>
            <a:solidFill>
              <a:srgbClr val="97A4C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roce 14">
              <a:extLst>
                <a:ext uri="{FF2B5EF4-FFF2-40B4-BE49-F238E27FC236}">
                  <a16:creationId xmlns:a16="http://schemas.microsoft.com/office/drawing/2014/main" xmlns="" id="{A3B4167E-A3BE-4AF4-953D-7944567FDAB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1883" y="4358881"/>
              <a:ext cx="698863" cy="710511"/>
            </a:xfrm>
            <a:prstGeom prst="plus">
              <a:avLst>
                <a:gd name="adj" fmla="val 36667"/>
              </a:avLst>
            </a:prstGeom>
            <a:solidFill>
              <a:srgbClr val="0F458C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roce 13">
              <a:extLst>
                <a:ext uri="{FF2B5EF4-FFF2-40B4-BE49-F238E27FC236}">
                  <a16:creationId xmlns:a16="http://schemas.microsoft.com/office/drawing/2014/main" xmlns="" id="{AFFE37A9-93DE-4BFA-BAEE-2D03000941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87664" y="4054228"/>
              <a:ext cx="542109" cy="551143"/>
            </a:xfrm>
            <a:prstGeom prst="plus">
              <a:avLst>
                <a:gd name="adj" fmla="val 36667"/>
              </a:avLst>
            </a:prstGeom>
            <a:solidFill>
              <a:srgbClr val="28947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16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3D9436-FC4E-45C4-A3A6-EBA75A56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110DE3C-6FB9-47C0-8F77-45D8DEC5D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4C3C3F-2E06-4B07-AA4A-ED136BC9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4D854B6-EE03-49BE-98C0-89B04635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E4F7770-45EC-4A5A-AA43-1EA097FA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95347611-3040-45EA-A09A-825CAC5EE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660B699F-9ED5-4449-AEE4-9E0F51203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742B66F-8635-48F1-8D29-0CCEF477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39EA517-E5E5-400D-BB24-AE41DCD4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80B7823-A130-4196-99BB-499C32B6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69BE88-A6AA-40E6-A584-23F1F648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416" y="142100"/>
            <a:ext cx="9995072" cy="1645879"/>
          </a:xfrm>
          <a:solidFill>
            <a:srgbClr val="97A4CF"/>
          </a:solidFill>
        </p:spPr>
        <p:txBody>
          <a:bodyPr lIns="288000">
            <a:normAutofit/>
          </a:bodyPr>
          <a:lstStyle>
            <a:lvl1pPr>
              <a:defRPr sz="3600">
                <a:solidFill>
                  <a:srgbClr val="0F4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0D76690-471A-4EBD-BA81-F6EF4E6D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2158682"/>
            <a:ext cx="11146974" cy="3907317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3200">
                <a:solidFill>
                  <a:srgbClr val="0F4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buFontTx/>
              <a:buBlip>
                <a:blip r:embed="rId3"/>
              </a:buBlip>
              <a:defRPr sz="2800">
                <a:solidFill>
                  <a:srgbClr val="FBB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Clr>
                <a:srgbClr val="289477"/>
              </a:buClr>
              <a:buFont typeface="Dubai" panose="020B0503030403030204" pitchFamily="34" charset="-78"/>
              <a:buChar char="+"/>
              <a:defRPr sz="2800">
                <a:solidFill>
                  <a:srgbClr val="289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D7AF64C-B30D-486D-87FF-DD8F3019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EFB666D-5143-4560-A150-0360A839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523D817-87BB-4A09-9241-C953D1FF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A6B7676D-6E52-4E98-904E-3B9FDB89750B}"/>
              </a:ext>
            </a:extLst>
          </p:cNvPr>
          <p:cNvGrpSpPr/>
          <p:nvPr userDrawn="1"/>
        </p:nvGrpSpPr>
        <p:grpSpPr>
          <a:xfrm>
            <a:off x="135848" y="47043"/>
            <a:ext cx="1404703" cy="1740937"/>
            <a:chOff x="10700651" y="3622362"/>
            <a:chExt cx="1404703" cy="1740937"/>
          </a:xfrm>
        </p:grpSpPr>
        <p:sp>
          <p:nvSpPr>
            <p:cNvPr id="10" name="Croce 9">
              <a:extLst>
                <a:ext uri="{FF2B5EF4-FFF2-40B4-BE49-F238E27FC236}">
                  <a16:creationId xmlns:a16="http://schemas.microsoft.com/office/drawing/2014/main" xmlns="" id="{D29F9CEB-2427-4297-9D0B-FE0EA113E1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53800" y="3622362"/>
              <a:ext cx="460475" cy="468148"/>
            </a:xfrm>
            <a:prstGeom prst="plus">
              <a:avLst>
                <a:gd name="adj" fmla="val 36667"/>
              </a:avLst>
            </a:prstGeom>
            <a:solidFill>
              <a:srgbClr val="84C246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ce 10">
              <a:extLst>
                <a:ext uri="{FF2B5EF4-FFF2-40B4-BE49-F238E27FC236}">
                  <a16:creationId xmlns:a16="http://schemas.microsoft.com/office/drawing/2014/main" xmlns="" id="{1C598DC0-B162-4A06-A320-B41B2AFCB4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13966" y="4558721"/>
              <a:ext cx="791388" cy="804578"/>
            </a:xfrm>
            <a:prstGeom prst="plus">
              <a:avLst>
                <a:gd name="adj" fmla="val 36667"/>
              </a:avLst>
            </a:prstGeom>
            <a:solidFill>
              <a:srgbClr val="FBBE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ce 11">
              <a:extLst>
                <a:ext uri="{FF2B5EF4-FFF2-40B4-BE49-F238E27FC236}">
                  <a16:creationId xmlns:a16="http://schemas.microsoft.com/office/drawing/2014/main" xmlns="" id="{ABE9292C-2A5A-428B-ADF7-129B715177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00651" y="3760075"/>
              <a:ext cx="1015410" cy="1015410"/>
            </a:xfrm>
            <a:prstGeom prst="plus">
              <a:avLst>
                <a:gd name="adj" fmla="val 36667"/>
              </a:avLst>
            </a:prstGeom>
            <a:solidFill>
              <a:srgbClr val="97A4C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roce 12">
              <a:extLst>
                <a:ext uri="{FF2B5EF4-FFF2-40B4-BE49-F238E27FC236}">
                  <a16:creationId xmlns:a16="http://schemas.microsoft.com/office/drawing/2014/main" xmlns="" id="{5525B875-3D71-4006-8E28-251BBA8ED4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1883" y="4358881"/>
              <a:ext cx="698863" cy="710511"/>
            </a:xfrm>
            <a:prstGeom prst="plus">
              <a:avLst>
                <a:gd name="adj" fmla="val 36667"/>
              </a:avLst>
            </a:prstGeom>
            <a:solidFill>
              <a:srgbClr val="0F458C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roce 13">
              <a:extLst>
                <a:ext uri="{FF2B5EF4-FFF2-40B4-BE49-F238E27FC236}">
                  <a16:creationId xmlns:a16="http://schemas.microsoft.com/office/drawing/2014/main" xmlns="" id="{B180D73B-76EE-487C-A3D9-70630783962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87664" y="4054228"/>
              <a:ext cx="542109" cy="551143"/>
            </a:xfrm>
            <a:prstGeom prst="plus">
              <a:avLst>
                <a:gd name="adj" fmla="val 36667"/>
              </a:avLst>
            </a:prstGeom>
            <a:solidFill>
              <a:srgbClr val="28947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3BA26EFC-DD54-4298-8EDB-953FFCC226C3}"/>
              </a:ext>
            </a:extLst>
          </p:cNvPr>
          <p:cNvSpPr/>
          <p:nvPr userDrawn="1"/>
        </p:nvSpPr>
        <p:spPr>
          <a:xfrm>
            <a:off x="0" y="6066000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A2AECA14-A792-4478-B33D-D9F776C9F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b="17450"/>
          <a:stretch/>
        </p:blipFill>
        <p:spPr>
          <a:xfrm>
            <a:off x="3323998" y="6066000"/>
            <a:ext cx="554400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1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AB9BCB-370B-4919-922E-FD8DB946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6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289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5390F96-9C71-4B30-AB13-789DA479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F45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25DF70D-8D1E-4A69-930A-7AC701E7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04986A4-708C-48D7-B94C-785088E6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471902B-5F74-475A-8998-AE895F07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C3B76808-82CA-458C-B67E-779FEDA69122}"/>
              </a:ext>
            </a:extLst>
          </p:cNvPr>
          <p:cNvGrpSpPr/>
          <p:nvPr userDrawn="1"/>
        </p:nvGrpSpPr>
        <p:grpSpPr>
          <a:xfrm>
            <a:off x="135848" y="47043"/>
            <a:ext cx="2356981" cy="2761471"/>
            <a:chOff x="10700651" y="3622362"/>
            <a:chExt cx="1404703" cy="1740937"/>
          </a:xfrm>
        </p:grpSpPr>
        <p:sp>
          <p:nvSpPr>
            <p:cNvPr id="12" name="Croce 11">
              <a:extLst>
                <a:ext uri="{FF2B5EF4-FFF2-40B4-BE49-F238E27FC236}">
                  <a16:creationId xmlns:a16="http://schemas.microsoft.com/office/drawing/2014/main" xmlns="" id="{2894CD58-94FB-46EA-B19E-CC7A81039F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53800" y="3622362"/>
              <a:ext cx="460475" cy="468148"/>
            </a:xfrm>
            <a:prstGeom prst="plus">
              <a:avLst>
                <a:gd name="adj" fmla="val 36667"/>
              </a:avLst>
            </a:prstGeom>
            <a:solidFill>
              <a:srgbClr val="84C246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roce 12">
              <a:extLst>
                <a:ext uri="{FF2B5EF4-FFF2-40B4-BE49-F238E27FC236}">
                  <a16:creationId xmlns:a16="http://schemas.microsoft.com/office/drawing/2014/main" xmlns="" id="{A833663A-556B-40ED-9D17-BD21106E4A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13966" y="4558721"/>
              <a:ext cx="791388" cy="804578"/>
            </a:xfrm>
            <a:prstGeom prst="plus">
              <a:avLst>
                <a:gd name="adj" fmla="val 36667"/>
              </a:avLst>
            </a:prstGeom>
            <a:solidFill>
              <a:srgbClr val="FBBE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roce 13">
              <a:extLst>
                <a:ext uri="{FF2B5EF4-FFF2-40B4-BE49-F238E27FC236}">
                  <a16:creationId xmlns:a16="http://schemas.microsoft.com/office/drawing/2014/main" xmlns="" id="{801AB6C9-50EC-41CB-A4FC-A6601EC6E3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00651" y="3760075"/>
              <a:ext cx="1015410" cy="1015410"/>
            </a:xfrm>
            <a:prstGeom prst="plus">
              <a:avLst>
                <a:gd name="adj" fmla="val 36667"/>
              </a:avLst>
            </a:prstGeom>
            <a:solidFill>
              <a:srgbClr val="97A4C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roce 14">
              <a:extLst>
                <a:ext uri="{FF2B5EF4-FFF2-40B4-BE49-F238E27FC236}">
                  <a16:creationId xmlns:a16="http://schemas.microsoft.com/office/drawing/2014/main" xmlns="" id="{44024B45-D1EB-48BC-A8A1-0D3DDC13A2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1883" y="4358881"/>
              <a:ext cx="698863" cy="710511"/>
            </a:xfrm>
            <a:prstGeom prst="plus">
              <a:avLst>
                <a:gd name="adj" fmla="val 36667"/>
              </a:avLst>
            </a:prstGeom>
            <a:solidFill>
              <a:srgbClr val="0F458C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roce 15">
              <a:extLst>
                <a:ext uri="{FF2B5EF4-FFF2-40B4-BE49-F238E27FC236}">
                  <a16:creationId xmlns:a16="http://schemas.microsoft.com/office/drawing/2014/main" xmlns="" id="{EB9D0588-EC67-4B5E-A698-E77CA62109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87664" y="4054228"/>
              <a:ext cx="542109" cy="551143"/>
            </a:xfrm>
            <a:prstGeom prst="plus">
              <a:avLst>
                <a:gd name="adj" fmla="val 36667"/>
              </a:avLst>
            </a:prstGeom>
            <a:solidFill>
              <a:srgbClr val="28947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794C39B9-6A3F-4DF3-A883-4FB9FAE44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62629"/>
            <a:ext cx="1970314" cy="8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2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E4CEED-C14F-4F29-8DC5-D78D3952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9442B3E-F923-4478-AF51-52E7F37A6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63FB835-D5EB-4F56-96FC-D35581246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BBA67AA-96C7-4DCD-8556-809B457F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B1FFFEC-6068-41EE-8508-411DAC5E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7D3DA81-62A4-4F79-A3B4-50FF041C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B8AEBE-CBE9-41DD-BF51-95279DA6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07" y="184757"/>
            <a:ext cx="8177794" cy="15059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BB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4C36DEF-4F28-4610-93A8-7A90FF0A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89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48AC362-0E4C-4491-8D45-D2AEEBF9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rgbClr val="0F458C"/>
                </a:solidFill>
              </a:defRPr>
            </a:lvl1pPr>
            <a:lvl2pPr marL="800100" indent="-342900">
              <a:buFontTx/>
              <a:buBlip>
                <a:blip r:embed="rId3"/>
              </a:buBlip>
              <a:defRPr>
                <a:solidFill>
                  <a:srgbClr val="FBB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772E90C-075A-4209-95C9-5B93EFF59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4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5ED3B29-D4FB-42DD-AFDE-52A24AEA0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289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84C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1B1CB9E-F72D-46BA-B36A-30ED22A8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14175DA-FBCB-412F-A1F0-FD62A80A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AE682E83-3395-4F48-90AB-002F4CEA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64706E6B-04CB-42B9-8DB3-7AA6232D1C83}"/>
              </a:ext>
            </a:extLst>
          </p:cNvPr>
          <p:cNvGrpSpPr/>
          <p:nvPr userDrawn="1"/>
        </p:nvGrpSpPr>
        <p:grpSpPr>
          <a:xfrm>
            <a:off x="135848" y="47043"/>
            <a:ext cx="1404703" cy="1740937"/>
            <a:chOff x="10700651" y="3622362"/>
            <a:chExt cx="1404703" cy="1740937"/>
          </a:xfrm>
        </p:grpSpPr>
        <p:sp>
          <p:nvSpPr>
            <p:cNvPr id="11" name="Croce 10">
              <a:extLst>
                <a:ext uri="{FF2B5EF4-FFF2-40B4-BE49-F238E27FC236}">
                  <a16:creationId xmlns:a16="http://schemas.microsoft.com/office/drawing/2014/main" xmlns="" id="{23CA0F06-01AA-4E14-A49D-FE3517DB7E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53800" y="3622362"/>
              <a:ext cx="460475" cy="468148"/>
            </a:xfrm>
            <a:prstGeom prst="plus">
              <a:avLst>
                <a:gd name="adj" fmla="val 36667"/>
              </a:avLst>
            </a:prstGeom>
            <a:solidFill>
              <a:srgbClr val="84C246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ce 11">
              <a:extLst>
                <a:ext uri="{FF2B5EF4-FFF2-40B4-BE49-F238E27FC236}">
                  <a16:creationId xmlns:a16="http://schemas.microsoft.com/office/drawing/2014/main" xmlns="" id="{6F1A8E1C-1004-4698-AAC1-DE645A1084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13966" y="4558721"/>
              <a:ext cx="791388" cy="804578"/>
            </a:xfrm>
            <a:prstGeom prst="plus">
              <a:avLst>
                <a:gd name="adj" fmla="val 36667"/>
              </a:avLst>
            </a:prstGeom>
            <a:solidFill>
              <a:srgbClr val="FBBE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roce 12">
              <a:extLst>
                <a:ext uri="{FF2B5EF4-FFF2-40B4-BE49-F238E27FC236}">
                  <a16:creationId xmlns:a16="http://schemas.microsoft.com/office/drawing/2014/main" xmlns="" id="{CD2C4295-7E7A-4E86-AA66-41715E9D72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00651" y="3760075"/>
              <a:ext cx="1015410" cy="1015410"/>
            </a:xfrm>
            <a:prstGeom prst="plus">
              <a:avLst>
                <a:gd name="adj" fmla="val 36667"/>
              </a:avLst>
            </a:prstGeom>
            <a:solidFill>
              <a:srgbClr val="97A4C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roce 13">
              <a:extLst>
                <a:ext uri="{FF2B5EF4-FFF2-40B4-BE49-F238E27FC236}">
                  <a16:creationId xmlns:a16="http://schemas.microsoft.com/office/drawing/2014/main" xmlns="" id="{C02D956C-D4EE-4370-8860-9A33E5F965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1883" y="4358881"/>
              <a:ext cx="698863" cy="710511"/>
            </a:xfrm>
            <a:prstGeom prst="plus">
              <a:avLst>
                <a:gd name="adj" fmla="val 36667"/>
              </a:avLst>
            </a:prstGeom>
            <a:solidFill>
              <a:srgbClr val="0F458C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roce 14">
              <a:extLst>
                <a:ext uri="{FF2B5EF4-FFF2-40B4-BE49-F238E27FC236}">
                  <a16:creationId xmlns:a16="http://schemas.microsoft.com/office/drawing/2014/main" xmlns="" id="{A3864FA4-ABEA-4028-BDE8-71AA20B0F1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87664" y="4054228"/>
              <a:ext cx="542109" cy="551143"/>
            </a:xfrm>
            <a:prstGeom prst="plus">
              <a:avLst>
                <a:gd name="adj" fmla="val 36667"/>
              </a:avLst>
            </a:prstGeom>
            <a:solidFill>
              <a:srgbClr val="28947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DC8972D8-14C0-476F-AFE1-7D708563B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8" y="225570"/>
            <a:ext cx="1970314" cy="8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CC9904-6EB6-4629-8487-FC4DEA70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BF4FE43-E3DE-4161-9423-B31F2A6D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3172046-17E3-4006-801F-75DD5A1D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58749DE-7B25-484F-B4A1-D04E3CC5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4EB002A-E74B-4967-A764-F25E490F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DEFBF66-6BA1-45FF-B2D7-6D51E16A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ED08506-6E4B-497A-99A9-23BAF367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5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6CB5692-301C-4A04-9C05-636FE410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0CF59BA-FA7C-415A-83C5-5DFD4F73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89A4918-25A9-4A66-B4C5-BDF2A3235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F825B5F-6C16-48FF-91FB-E1B19E53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E6358C0-3A80-4EBE-B819-42467DEC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19FFA74-E77A-4659-95A2-491B0E58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C9A6DD-72AF-47FD-9168-D85B061E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01182BC-1B19-4ABC-A938-B8A03F6B0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AF30E49-ACB0-40AC-99BC-0A3578570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141F9E3-87B2-447A-8A1D-8D1A6FB8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7892A43-B62A-489E-B376-96BC4BD4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DFDF759-C9AB-4882-B677-4226949C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5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8C290D1C-0F7A-4FA3-B601-B9C5B696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D86BB7D-A503-4826-8F8A-57431F4E8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E7BC4A7-084E-45F0-AB2E-5D5E9B964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8241-64A5-4C35-8668-DA635C49F69C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D6CCD34-8E51-4194-BCC3-D870FD517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0105720-C9AF-48F5-994B-15E13AB78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BDC3-1249-4BC1-9AEB-0C6BF48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58DE24-A776-4C93-8A7B-CD362554D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416" y="2852612"/>
            <a:ext cx="10408170" cy="1999343"/>
          </a:xfrm>
        </p:spPr>
        <p:txBody>
          <a:bodyPr>
            <a:normAutofit fontScale="90000"/>
          </a:bodyPr>
          <a:lstStyle/>
          <a:p>
            <a:r>
              <a:rPr lang="it-IT" dirty="0"/>
              <a:t>Topic: </a:t>
            </a:r>
            <a:r>
              <a:rPr lang="it-IT" dirty="0" smtClean="0"/>
              <a:t>Evaluation and </a:t>
            </a:r>
            <a:r>
              <a:rPr lang="it-IT" dirty="0" err="1" smtClean="0"/>
              <a:t>Benchlearning</a:t>
            </a:r>
            <a:r>
              <a:rPr lang="it-IT" dirty="0" smtClean="0"/>
              <a:t> : </a:t>
            </a:r>
            <a:r>
              <a:rPr lang="it-IT" dirty="0" err="1" smtClean="0"/>
              <a:t>benchlearning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A94596F-C724-4329-BF91-C2168EFA6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6837"/>
            <a:ext cx="9144000" cy="14740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3100" dirty="0">
                <a:solidFill>
                  <a:srgbClr val="FF0000"/>
                </a:solidFill>
              </a:rPr>
              <a:t>Prepared by: </a:t>
            </a:r>
            <a:r>
              <a:rPr lang="en-GB" sz="3100" dirty="0" smtClean="0">
                <a:solidFill>
                  <a:srgbClr val="FF0000"/>
                </a:solidFill>
              </a:rPr>
              <a:t>Aix-Marseille University</a:t>
            </a:r>
            <a:endParaRPr lang="en-GB" sz="3100" dirty="0">
              <a:solidFill>
                <a:srgbClr val="FF0000"/>
              </a:solidFill>
            </a:endParaRPr>
          </a:p>
          <a:p>
            <a:pPr algn="l"/>
            <a:r>
              <a:rPr lang="en-GB" sz="3100" dirty="0" smtClean="0">
                <a:solidFill>
                  <a:srgbClr val="FF0000"/>
                </a:solidFill>
              </a:rPr>
              <a:t>Authors : Ariel Mendez, Francesca </a:t>
            </a:r>
            <a:r>
              <a:rPr lang="en-GB" sz="3100" dirty="0" err="1" smtClean="0">
                <a:solidFill>
                  <a:srgbClr val="FF0000"/>
                </a:solidFill>
              </a:rPr>
              <a:t>Petrella</a:t>
            </a:r>
            <a:r>
              <a:rPr lang="en-GB" sz="3100" dirty="0" smtClean="0">
                <a:solidFill>
                  <a:srgbClr val="FF0000"/>
                </a:solidFill>
              </a:rPr>
              <a:t>, Nadine </a:t>
            </a:r>
            <a:r>
              <a:rPr lang="en-GB" sz="3100" dirty="0" err="1" smtClean="0">
                <a:solidFill>
                  <a:srgbClr val="FF0000"/>
                </a:solidFill>
              </a:rPr>
              <a:t>Richez-Battesti</a:t>
            </a:r>
            <a:endParaRPr lang="en-GB" sz="31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Date</a:t>
            </a:r>
            <a:r>
              <a:rPr lang="en-US" sz="3600" dirty="0">
                <a:solidFill>
                  <a:srgbClr val="FFC000"/>
                </a:solidFill>
              </a:rPr>
              <a:t>: </a:t>
            </a:r>
            <a:r>
              <a:rPr lang="en-US" sz="3600" dirty="0" smtClean="0">
                <a:solidFill>
                  <a:srgbClr val="FFC000"/>
                </a:solidFill>
              </a:rPr>
              <a:t>February 2020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362" y="358949"/>
            <a:ext cx="3355581" cy="16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Benchlearning</a:t>
            </a:r>
            <a:r>
              <a:rPr lang="en-US" dirty="0" smtClean="0"/>
              <a:t> : both benchmarking (assessment) and mutual learning</a:t>
            </a:r>
          </a:p>
          <a:p>
            <a:r>
              <a:rPr lang="en-US" dirty="0" smtClean="0"/>
              <a:t>Three central questions : </a:t>
            </a:r>
          </a:p>
          <a:p>
            <a:pPr lvl="1"/>
            <a:r>
              <a:rPr lang="en-US" dirty="0" smtClean="0"/>
              <a:t>Why transfer 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to transfer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transfer 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Main principles </a:t>
            </a:r>
          </a:p>
          <a:p>
            <a:pPr lvl="1"/>
            <a:r>
              <a:rPr lang="en-US" dirty="0" smtClean="0"/>
              <a:t>Not a top/down process but a participative one</a:t>
            </a:r>
          </a:p>
          <a:p>
            <a:pPr lvl="1"/>
            <a:r>
              <a:rPr lang="en-US" dirty="0" err="1" smtClean="0"/>
              <a:t>Benchlearning</a:t>
            </a:r>
            <a:r>
              <a:rPr lang="en-US" dirty="0" smtClean="0"/>
              <a:t> is a highly </a:t>
            </a:r>
            <a:r>
              <a:rPr lang="en-US" dirty="0" err="1" smtClean="0"/>
              <a:t>contextualised</a:t>
            </a:r>
            <a:r>
              <a:rPr lang="en-US" dirty="0" smtClean="0"/>
              <a:t> process : need </a:t>
            </a:r>
            <a:r>
              <a:rPr lang="en-GB" dirty="0"/>
              <a:t>c</a:t>
            </a:r>
            <a:r>
              <a:rPr lang="en-GB" dirty="0" smtClean="0"/>
              <a:t>oherence with the cultural, social and institutional context and with regional needs and priorities</a:t>
            </a:r>
          </a:p>
          <a:p>
            <a:pPr lvl="1"/>
            <a:r>
              <a:rPr lang="en-GB" dirty="0" smtClean="0"/>
              <a:t>Relevance/compatibility/feasibility for the organization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340" y="5998618"/>
            <a:ext cx="2035393" cy="8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9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benchlearning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0"/>
            <a:ext cx="11768667" cy="3797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2913" y="5903034"/>
            <a:ext cx="305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source: </a:t>
            </a:r>
            <a:r>
              <a:rPr lang="fr-FR" dirty="0" err="1"/>
              <a:t>Frayssinhes</a:t>
            </a:r>
            <a:r>
              <a:rPr lang="fr-FR" dirty="0"/>
              <a:t> (2016)</a:t>
            </a:r>
            <a:r>
              <a:rPr lang="fr-FR" b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25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proposition of method : 3 steps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302" y="1836163"/>
            <a:ext cx="11677819" cy="427978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b="1" dirty="0"/>
              <a:t>Identify </a:t>
            </a:r>
            <a:endParaRPr lang="fr-FR" dirty="0"/>
          </a:p>
          <a:p>
            <a:pPr lvl="1"/>
            <a:r>
              <a:rPr lang="en-GB" dirty="0"/>
              <a:t>Presentation of the results of the study module: synthesis realised by the partner - 30 minutes</a:t>
            </a:r>
            <a:endParaRPr lang="fr-FR" dirty="0"/>
          </a:p>
          <a:p>
            <a:pPr lvl="1"/>
            <a:r>
              <a:rPr lang="en-GB" dirty="0"/>
              <a:t>Identify needs and priorities at the regional </a:t>
            </a:r>
            <a:r>
              <a:rPr lang="en-GB" dirty="0" smtClean="0"/>
              <a:t>level: </a:t>
            </a:r>
            <a:r>
              <a:rPr lang="en-GB" dirty="0"/>
              <a:t>discussion in </a:t>
            </a:r>
            <a:r>
              <a:rPr lang="en-GB" dirty="0" smtClean="0"/>
              <a:t>small working </a:t>
            </a:r>
            <a:r>
              <a:rPr lang="en-GB" dirty="0"/>
              <a:t>groups  (max 8-10 persons</a:t>
            </a:r>
            <a:r>
              <a:rPr lang="en-GB" dirty="0" smtClean="0"/>
              <a:t>). Each group prepares a proposal of priorities  </a:t>
            </a:r>
            <a:r>
              <a:rPr lang="en-GB" dirty="0"/>
              <a:t>- 30 </a:t>
            </a:r>
            <a:r>
              <a:rPr lang="en-GB" dirty="0" smtClean="0"/>
              <a:t>minutes</a:t>
            </a:r>
            <a:endParaRPr lang="fr-FR" dirty="0"/>
          </a:p>
          <a:p>
            <a:pPr lvl="0"/>
            <a:r>
              <a:rPr lang="en-GB" b="1" dirty="0"/>
              <a:t>Analyse and learn</a:t>
            </a:r>
            <a:endParaRPr lang="fr-FR" dirty="0"/>
          </a:p>
          <a:p>
            <a:pPr lvl="1"/>
            <a:r>
              <a:rPr lang="en-GB" dirty="0"/>
              <a:t>Discussion </a:t>
            </a:r>
            <a:r>
              <a:rPr lang="en-GB" dirty="0" smtClean="0"/>
              <a:t>of the proposals with </a:t>
            </a:r>
            <a:r>
              <a:rPr lang="en-GB" dirty="0"/>
              <a:t>the large group </a:t>
            </a:r>
            <a:r>
              <a:rPr lang="en-GB" dirty="0" smtClean="0"/>
              <a:t>: what </a:t>
            </a:r>
            <a:r>
              <a:rPr lang="en-GB" dirty="0"/>
              <a:t>are the </a:t>
            </a:r>
            <a:r>
              <a:rPr lang="en-GB" dirty="0" smtClean="0"/>
              <a:t>regional priorities? how </a:t>
            </a:r>
            <a:r>
              <a:rPr lang="en-GB" dirty="0"/>
              <a:t>the foreign experiences could be a source of inspiration or even provide some options of </a:t>
            </a:r>
            <a:r>
              <a:rPr lang="en-GB" dirty="0" smtClean="0"/>
              <a:t>responses; what </a:t>
            </a:r>
            <a:r>
              <a:rPr lang="en-GB" dirty="0"/>
              <a:t>are the opportunities and the risks? </a:t>
            </a:r>
            <a:r>
              <a:rPr lang="en-GB" dirty="0" smtClean="0"/>
              <a:t>– 45 </a:t>
            </a:r>
            <a:r>
              <a:rPr lang="en-GB" dirty="0"/>
              <a:t>minutes.</a:t>
            </a:r>
            <a:endParaRPr lang="fr-FR" dirty="0"/>
          </a:p>
          <a:p>
            <a:pPr lvl="1"/>
            <a:r>
              <a:rPr lang="en-GB" dirty="0"/>
              <a:t>Summarise what we have learned: </a:t>
            </a:r>
            <a:r>
              <a:rPr lang="en-GB" dirty="0" smtClean="0"/>
              <a:t>what are our priorities and what </a:t>
            </a:r>
            <a:r>
              <a:rPr lang="en-GB" dirty="0"/>
              <a:t>are the potential </a:t>
            </a:r>
            <a:r>
              <a:rPr lang="en-GB" dirty="0" smtClean="0"/>
              <a:t>responses or sources </a:t>
            </a:r>
            <a:r>
              <a:rPr lang="en-GB" dirty="0"/>
              <a:t>of inspiration for our </a:t>
            </a:r>
            <a:r>
              <a:rPr lang="en-GB" dirty="0" smtClean="0"/>
              <a:t>territory? </a:t>
            </a:r>
            <a:r>
              <a:rPr lang="en-GB" dirty="0"/>
              <a:t>– 15 minutes</a:t>
            </a:r>
            <a:endParaRPr lang="fr-FR" dirty="0"/>
          </a:p>
          <a:p>
            <a:pPr lvl="0"/>
            <a:r>
              <a:rPr lang="en-GB" b="1" dirty="0"/>
              <a:t>Develop suggestions</a:t>
            </a:r>
            <a:endParaRPr lang="fr-FR" dirty="0"/>
          </a:p>
          <a:p>
            <a:pPr lvl="1"/>
            <a:r>
              <a:rPr lang="en-GB" dirty="0"/>
              <a:t>Discussion within small working groups about what could be experimented in our region during the testing phase. Discussion includes concerns about the implementation and feasibility processes</a:t>
            </a:r>
            <a:r>
              <a:rPr lang="en-GB" dirty="0" smtClean="0"/>
              <a:t>. Each group crafts a proposal </a:t>
            </a:r>
            <a:r>
              <a:rPr lang="en-GB" dirty="0"/>
              <a:t>– 1 hour</a:t>
            </a:r>
            <a:endParaRPr lang="fr-FR" dirty="0"/>
          </a:p>
          <a:p>
            <a:pPr lvl="1"/>
            <a:r>
              <a:rPr lang="en-GB" dirty="0"/>
              <a:t>Exchange with the large group of all the suggestions and decide which ones could be explored – 1 </a:t>
            </a:r>
            <a:r>
              <a:rPr lang="en-GB" dirty="0" smtClean="0"/>
              <a:t>hour</a:t>
            </a:r>
          </a:p>
          <a:p>
            <a:pPr lvl="1"/>
            <a:r>
              <a:rPr lang="en-GB" dirty="0"/>
              <a:t>Create a small group </a:t>
            </a:r>
            <a:r>
              <a:rPr lang="en-GB" dirty="0" smtClean="0"/>
              <a:t>of </a:t>
            </a:r>
            <a:r>
              <a:rPr lang="en-GB" dirty="0"/>
              <a:t>volunteers who would like to prepare the experimentation phase.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Cf. One </a:t>
            </a:r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method</a:t>
            </a:r>
            <a:r>
              <a:rPr lang="fr-FR" dirty="0" smtClean="0"/>
              <a:t> for </a:t>
            </a:r>
            <a:r>
              <a:rPr lang="fr-FR" dirty="0" err="1" smtClean="0"/>
              <a:t>organising</a:t>
            </a:r>
            <a:r>
              <a:rPr lang="fr-FR" dirty="0" smtClean="0"/>
              <a:t> the discussion : a </a:t>
            </a:r>
            <a:r>
              <a:rPr lang="fr-FR" dirty="0" err="1" smtClean="0"/>
              <a:t>process</a:t>
            </a:r>
            <a:r>
              <a:rPr lang="fr-FR" dirty="0" smtClean="0"/>
              <a:t> of consent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making</a:t>
            </a:r>
            <a:r>
              <a:rPr lang="en-US" dirty="0"/>
              <a:t> </a:t>
            </a:r>
            <a:r>
              <a:rPr lang="en-US" dirty="0" smtClean="0"/>
              <a:t>(see next slide)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79" y="6146968"/>
            <a:ext cx="1684035" cy="7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ocess-gest-par-constt-v5bis-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97" y="224087"/>
            <a:ext cx="7043668" cy="63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58DE24-A776-4C93-8A7B-CD362554D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9328"/>
            <a:ext cx="10408170" cy="199934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Thank you for your attention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A94596F-C724-4329-BF91-C2168EFA6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5107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6A99CE-2E54-4ACB-97B1-D2D5B591B12B}"/>
              </a:ext>
            </a:extLst>
          </p:cNvPr>
          <p:cNvSpPr/>
          <p:nvPr/>
        </p:nvSpPr>
        <p:spPr>
          <a:xfrm>
            <a:off x="9548734" y="374754"/>
            <a:ext cx="2248525" cy="161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264" y="472810"/>
            <a:ext cx="1684035" cy="7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79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ilient">
      <a:majorFont>
        <a:latin typeface="Abadi"/>
        <a:ea typeface=""/>
        <a:cs typeface=""/>
      </a:majorFont>
      <a:minorFont>
        <a:latin typeface="Dub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339</Words>
  <Application>Microsoft Macintosh PowerPoint</Application>
  <PresentationFormat>Personnalisé</PresentationFormat>
  <Paragraphs>29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Tema di Office</vt:lpstr>
      <vt:lpstr>Topic: Evaluation and Benchlearning : benchlearning</vt:lpstr>
      <vt:lpstr>Rationale</vt:lpstr>
      <vt:lpstr>The benchlearning process</vt:lpstr>
      <vt:lpstr>A proposition of method : 3 steps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Rainero</dc:creator>
  <cp:lastModifiedBy>Francesca PETRELLA</cp:lastModifiedBy>
  <cp:revision>26</cp:revision>
  <dcterms:created xsi:type="dcterms:W3CDTF">2018-06-06T09:50:20Z</dcterms:created>
  <dcterms:modified xsi:type="dcterms:W3CDTF">2020-05-04T12:54:17Z</dcterms:modified>
</cp:coreProperties>
</file>