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60"/>
  </p:notesMasterIdLst>
  <p:sldIdLst>
    <p:sldId id="256" r:id="rId2"/>
    <p:sldId id="257" r:id="rId3"/>
    <p:sldId id="265" r:id="rId4"/>
    <p:sldId id="333" r:id="rId5"/>
    <p:sldId id="291" r:id="rId6"/>
    <p:sldId id="326" r:id="rId7"/>
    <p:sldId id="327" r:id="rId8"/>
    <p:sldId id="328" r:id="rId9"/>
    <p:sldId id="258" r:id="rId10"/>
    <p:sldId id="334" r:id="rId11"/>
    <p:sldId id="340" r:id="rId12"/>
    <p:sldId id="362" r:id="rId13"/>
    <p:sldId id="352" r:id="rId14"/>
    <p:sldId id="357" r:id="rId15"/>
    <p:sldId id="348" r:id="rId16"/>
    <p:sldId id="349" r:id="rId17"/>
    <p:sldId id="350" r:id="rId18"/>
    <p:sldId id="269" r:id="rId19"/>
    <p:sldId id="271" r:id="rId20"/>
    <p:sldId id="318" r:id="rId21"/>
    <p:sldId id="292" r:id="rId22"/>
    <p:sldId id="293" r:id="rId23"/>
    <p:sldId id="335" r:id="rId24"/>
    <p:sldId id="336" r:id="rId25"/>
    <p:sldId id="337" r:id="rId26"/>
    <p:sldId id="338" r:id="rId27"/>
    <p:sldId id="324" r:id="rId28"/>
    <p:sldId id="342" r:id="rId29"/>
    <p:sldId id="329" r:id="rId30"/>
    <p:sldId id="343" r:id="rId31"/>
    <p:sldId id="363" r:id="rId32"/>
    <p:sldId id="339" r:id="rId33"/>
    <p:sldId id="355" r:id="rId34"/>
    <p:sldId id="356" r:id="rId35"/>
    <p:sldId id="302" r:id="rId36"/>
    <p:sldId id="367" r:id="rId37"/>
    <p:sldId id="369" r:id="rId38"/>
    <p:sldId id="361" r:id="rId39"/>
    <p:sldId id="320" r:id="rId40"/>
    <p:sldId id="299" r:id="rId41"/>
    <p:sldId id="373" r:id="rId42"/>
    <p:sldId id="374" r:id="rId43"/>
    <p:sldId id="321" r:id="rId44"/>
    <p:sldId id="370" r:id="rId45"/>
    <p:sldId id="371" r:id="rId46"/>
    <p:sldId id="372" r:id="rId47"/>
    <p:sldId id="331" r:id="rId48"/>
    <p:sldId id="341" r:id="rId49"/>
    <p:sldId id="360" r:id="rId50"/>
    <p:sldId id="344" r:id="rId51"/>
    <p:sldId id="346" r:id="rId52"/>
    <p:sldId id="345" r:id="rId53"/>
    <p:sldId id="347" r:id="rId54"/>
    <p:sldId id="365" r:id="rId55"/>
    <p:sldId id="366" r:id="rId56"/>
    <p:sldId id="332" r:id="rId57"/>
    <p:sldId id="268" r:id="rId58"/>
    <p:sldId id="263"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458C"/>
    <a:srgbClr val="84C246"/>
    <a:srgbClr val="289477"/>
    <a:srgbClr val="FBBE00"/>
    <a:srgbClr val="97A4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38" autoAdjust="0"/>
    <p:restoredTop sz="76633" autoAdjust="0"/>
  </p:normalViewPr>
  <p:slideViewPr>
    <p:cSldViewPr snapToGrid="0" showGuides="1">
      <p:cViewPr varScale="1">
        <p:scale>
          <a:sx n="66" d="100"/>
          <a:sy n="66" d="100"/>
        </p:scale>
        <p:origin x="1498" y="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C411AD-C2A9-4380-BC8E-EE3F7733D66F}" type="datetimeFigureOut">
              <a:rPr lang="en-GB" smtClean="0"/>
              <a:t>22/02/2021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1D3995-45DE-4171-9989-AEF600047899}" type="slidenum">
              <a:rPr lang="en-GB" smtClean="0"/>
              <a:t>‹#›</a:t>
            </a:fld>
            <a:endParaRPr lang="en-GB"/>
          </a:p>
        </p:txBody>
      </p:sp>
    </p:spTree>
    <p:extLst>
      <p:ext uri="{BB962C8B-B14F-4D97-AF65-F5344CB8AC3E}">
        <p14:creationId xmlns:p14="http://schemas.microsoft.com/office/powerpoint/2010/main" val="3897853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According to Law 4019/2011, "Collective Purpose" is the promotion of collective actions and the protection of collective goods through development, economic and social initiatives of local, regional or wider character. Such actions include in particular cultural, environmental, ecological activities, the utilization and promotion of local products, the provision of social services.</a:t>
            </a:r>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11</a:t>
            </a:fld>
            <a:endParaRPr lang="en-GB"/>
          </a:p>
        </p:txBody>
      </p:sp>
    </p:spTree>
    <p:extLst>
      <p:ext uri="{BB962C8B-B14F-4D97-AF65-F5344CB8AC3E}">
        <p14:creationId xmlns:p14="http://schemas.microsoft.com/office/powerpoint/2010/main" val="2079773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a:t>
            </a:r>
            <a:r>
              <a:rPr lang="en-GB" dirty="0"/>
              <a:t>European Commission, DG Of Employment and Social Affairs (2003), OECD, Social enterprises (1999), </a:t>
            </a:r>
            <a:r>
              <a:rPr lang="en-GB" dirty="0" err="1"/>
              <a:t>Borzaga</a:t>
            </a:r>
            <a:r>
              <a:rPr lang="en-GB" dirty="0"/>
              <a:t> C. &amp; </a:t>
            </a:r>
            <a:r>
              <a:rPr lang="en-GB" dirty="0" err="1"/>
              <a:t>Defourny</a:t>
            </a:r>
            <a:r>
              <a:rPr lang="en-GB" dirty="0"/>
              <a:t> J. (ed.), 2001, pp. 16-18.</a:t>
            </a:r>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32</a:t>
            </a:fld>
            <a:endParaRPr lang="en-GB"/>
          </a:p>
        </p:txBody>
      </p:sp>
    </p:spTree>
    <p:extLst>
      <p:ext uri="{BB962C8B-B14F-4D97-AF65-F5344CB8AC3E}">
        <p14:creationId xmlns:p14="http://schemas.microsoft.com/office/powerpoint/2010/main" val="1913299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buFont typeface="Wingdings" panose="05000000000000000000" pitchFamily="2" charset="2"/>
              <a:buChar char="ü"/>
            </a:pPr>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33</a:t>
            </a:fld>
            <a:endParaRPr lang="en-GB"/>
          </a:p>
        </p:txBody>
      </p:sp>
    </p:spTree>
    <p:extLst>
      <p:ext uri="{BB962C8B-B14F-4D97-AF65-F5344CB8AC3E}">
        <p14:creationId xmlns:p14="http://schemas.microsoft.com/office/powerpoint/2010/main" val="2642871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buFont typeface="Wingdings" panose="05000000000000000000" pitchFamily="2" charset="2"/>
              <a:buNone/>
            </a:pPr>
            <a:r>
              <a:rPr lang="el-GR" dirty="0"/>
              <a:t>***</a:t>
            </a:r>
            <a:r>
              <a:rPr lang="el-GR" dirty="0" err="1"/>
              <a:t>Κετζετσοπούλου</a:t>
            </a:r>
            <a:r>
              <a:rPr lang="el-GR" dirty="0"/>
              <a:t>, Μ. (2005), </a:t>
            </a:r>
            <a:r>
              <a:rPr lang="el-GR" dirty="0" err="1"/>
              <a:t>ό.π</a:t>
            </a:r>
            <a:r>
              <a:rPr lang="el-GR" dirty="0"/>
              <a:t>.: σελ. 12</a:t>
            </a:r>
          </a:p>
          <a:p>
            <a:pPr>
              <a:buFont typeface="Wingdings" panose="05000000000000000000" pitchFamily="2" charset="2"/>
              <a:buNone/>
            </a:pPr>
            <a:endParaRPr lang="el-GR" dirty="0"/>
          </a:p>
          <a:p>
            <a:pPr>
              <a:buFont typeface="Wingdings" panose="05000000000000000000" pitchFamily="2" charset="2"/>
              <a:buNone/>
            </a:pPr>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34</a:t>
            </a:fld>
            <a:endParaRPr lang="en-GB"/>
          </a:p>
        </p:txBody>
      </p:sp>
    </p:spTree>
    <p:extLst>
      <p:ext uri="{BB962C8B-B14F-4D97-AF65-F5344CB8AC3E}">
        <p14:creationId xmlns:p14="http://schemas.microsoft.com/office/powerpoint/2010/main" val="2382656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sz="1200" b="1" dirty="0">
                <a:effectLst/>
              </a:rPr>
              <a:t>a. The Social Cooperative Enterprises (</a:t>
            </a:r>
            <a:r>
              <a:rPr lang="en-GB" sz="1200" b="1" dirty="0" err="1">
                <a:effectLst/>
              </a:rPr>
              <a:t>Koin.S.Ep</a:t>
            </a:r>
            <a:r>
              <a:rPr lang="en-GB" sz="1200" b="1" dirty="0">
                <a:effectLst/>
              </a:rPr>
              <a:t>) </a:t>
            </a:r>
            <a:r>
              <a:rPr lang="en-GB" sz="1200" dirty="0">
                <a:effectLst/>
              </a:rPr>
              <a:t>of article 14 of L.4430 / 2016, Government Gazette 205 / Α / 31-10-2016,</a:t>
            </a:r>
          </a:p>
          <a:p>
            <a:r>
              <a:rPr lang="en-GB" sz="1200" b="1" dirty="0">
                <a:effectLst/>
              </a:rPr>
              <a:t>b. the Limited Liability Social Cooperatives (Koi.S.PE.) </a:t>
            </a:r>
            <a:r>
              <a:rPr lang="en-GB" sz="1200" dirty="0">
                <a:effectLst/>
              </a:rPr>
              <a:t>governed by article 12 of L.2716 / 1999 (A '96), in addition to the provisions of L. 1667/1986 (A'196), of article 12 of Law 3842/2010 (A '58) and Law 4430/2016, Government Gazette 205 / A / 31-10-2016,</a:t>
            </a:r>
          </a:p>
          <a:p>
            <a:r>
              <a:rPr lang="en-GB" sz="1200" b="1" dirty="0">
                <a:effectLst/>
              </a:rPr>
              <a:t>c. Employees' Cooperatives, </a:t>
            </a:r>
            <a:r>
              <a:rPr lang="en-GB" sz="1200" dirty="0">
                <a:effectLst/>
              </a:rPr>
              <a:t>established by article 24 of Law 4430/2016, Government Gazette 205 / A / 31-10-2016,</a:t>
            </a:r>
            <a:endParaRPr lang="el-GR" sz="1200" dirty="0">
              <a:effectLst/>
            </a:endParaRPr>
          </a:p>
          <a:p>
            <a:r>
              <a:rPr lang="en-GB" sz="2400" b="1" dirty="0">
                <a:effectLst/>
              </a:rPr>
              <a:t>d. any other non-sole proprietorship legal entity</a:t>
            </a:r>
            <a:r>
              <a:rPr lang="en-GB" sz="2400" dirty="0">
                <a:effectLst/>
              </a:rPr>
              <a:t>, if it has acquired legal personality, such as in particular agricultural cooperatives of Law 4384/2016 (A '78), civil cooperatives of Law 1667/1986, Civil Companies of articles 741 et seq. K., provided that the following conditions are cumulatively met:</a:t>
            </a:r>
          </a:p>
          <a:p>
            <a:pPr lvl="1"/>
            <a:r>
              <a:rPr lang="en-GB" sz="2000" dirty="0">
                <a:effectLst/>
              </a:rPr>
              <a:t>aa) Develops activities of collective and social benefit, as defined in paragraphs 2 and 3 of Article 2.</a:t>
            </a:r>
          </a:p>
          <a:p>
            <a:pPr lvl="1"/>
            <a:r>
              <a:rPr lang="en-GB" sz="2000" dirty="0">
                <a:effectLst/>
              </a:rPr>
              <a:t>bb) Ensures the information and participation of its members and implements a democratic decision-making system, according to the principle of one member one vote, regardless of the contribution of each member.</a:t>
            </a:r>
            <a:endParaRPr lang="el-GR" sz="2000" dirty="0">
              <a:effectLst/>
            </a:endParaRPr>
          </a:p>
          <a:p>
            <a:r>
              <a:rPr lang="en-GB" sz="2400" b="1" dirty="0">
                <a:effectLst/>
              </a:rPr>
              <a:t>d. any other non-sole proprietorship legal entity</a:t>
            </a:r>
            <a:r>
              <a:rPr lang="en-GB" sz="2400" dirty="0">
                <a:effectLst/>
              </a:rPr>
              <a:t>, if it has acquired legal personality, such as in particular agricultural cooperatives of Law 4384/2016 (A '78), civil cooperatives of Law 1667/1986, Civil Companies of articles 741 et seq. K., provided that the following conditions are cumulatively met:</a:t>
            </a:r>
          </a:p>
          <a:p>
            <a:pPr lvl="1"/>
            <a:r>
              <a:rPr lang="en-GB" sz="2000" dirty="0">
                <a:effectLst/>
              </a:rPr>
              <a:t>aa) Develops activities of collective and social benefit, as defined in paragraphs 2 and 3 of Article 2.</a:t>
            </a:r>
          </a:p>
          <a:p>
            <a:pPr lvl="1"/>
            <a:r>
              <a:rPr lang="en-GB" sz="2000" dirty="0">
                <a:effectLst/>
              </a:rPr>
              <a:t>bb) Ensures the information and participation of its members and implements a democratic decision-making system, according to the principle of one member one vote, regardless of the contribution of each member.</a:t>
            </a:r>
            <a:endParaRPr lang="el-GR" sz="2000" dirty="0">
              <a:effectLst/>
            </a:endParaRPr>
          </a:p>
          <a:p>
            <a:pPr lvl="1"/>
            <a:r>
              <a:rPr lang="en-GB" sz="2000" dirty="0">
                <a:effectLst/>
              </a:rPr>
              <a:t>cc) Its articles of association provide for restrictions on its distribution as follows:</a:t>
            </a:r>
          </a:p>
          <a:p>
            <a:pPr lvl="2"/>
            <a:r>
              <a:rPr lang="en-GB" sz="1400" dirty="0" err="1">
                <a:effectLst/>
              </a:rPr>
              <a:t>i</a:t>
            </a:r>
            <a:r>
              <a:rPr lang="en-GB" sz="1400" dirty="0">
                <a:effectLst/>
              </a:rPr>
              <a:t>. at least 5% is available for the formation of a reserve,</a:t>
            </a:r>
          </a:p>
          <a:p>
            <a:pPr lvl="2"/>
            <a:r>
              <a:rPr lang="en-GB" sz="1400" dirty="0">
                <a:effectLst/>
              </a:rPr>
              <a:t>ii. up to 35% is attributed to the employees of the Agency, unless 2/3 of the members of the General Assembly decide with reasoned allocation of this percentage to activities of item iii,</a:t>
            </a:r>
          </a:p>
          <a:p>
            <a:pPr lvl="2"/>
            <a:r>
              <a:rPr lang="en-GB" sz="1400" dirty="0">
                <a:effectLst/>
              </a:rPr>
              <a:t>iii. the rest is available for the creation of new jobs and the expansion of its productive activity.</a:t>
            </a:r>
            <a:endParaRPr lang="el-GR" sz="1400" dirty="0">
              <a:effectLst/>
            </a:endParaRPr>
          </a:p>
          <a:p>
            <a:pPr lvl="1"/>
            <a:r>
              <a:rPr lang="en-GB" sz="2000" dirty="0">
                <a:effectLst/>
              </a:rPr>
              <a:t>dd) Applies a system of convergence to the remuneration of work, according to which the maximum net salary can not exceed more than three times the minimum, unless 2/3 of the members of the General Assembly decide otherwise. The obligation of the previous paragraph also applies to any form of partnership of two or more BODIES.</a:t>
            </a:r>
          </a:p>
          <a:p>
            <a:pPr lvl="1"/>
            <a:r>
              <a:rPr lang="en-GB" sz="2000" dirty="0" err="1">
                <a:effectLst/>
              </a:rPr>
              <a:t>ee</a:t>
            </a:r>
            <a:r>
              <a:rPr lang="en-GB" sz="2000" dirty="0">
                <a:effectLst/>
              </a:rPr>
              <a:t>) Aims at the strengthening of its economic activities and the maximization of the produced social benefit through the horizontal and equal networking with other bodies KALO.</a:t>
            </a:r>
          </a:p>
          <a:p>
            <a:pPr lvl="1"/>
            <a:r>
              <a:rPr lang="en-GB" sz="2000" dirty="0">
                <a:effectLst/>
              </a:rPr>
              <a:t>f) It has not been established and is not managed directly or indirectly by N.P. Δ.Δ. or Ο.Τ.Α. first or second degree or by another legal entity of the wider public sector.</a:t>
            </a:r>
            <a:endParaRPr lang="en-US" sz="2000" dirty="0">
              <a:effectLst/>
            </a:endParaRPr>
          </a:p>
          <a:p>
            <a:pPr lvl="1"/>
            <a:endParaRPr lang="el-GR" sz="2000" dirty="0">
              <a:effectLst/>
            </a:endParaRPr>
          </a:p>
          <a:p>
            <a:pPr lvl="1"/>
            <a:endParaRPr lang="el-GR" sz="2000" dirty="0">
              <a:effectLst/>
            </a:endParaRPr>
          </a:p>
          <a:p>
            <a:endParaRPr lang="el-GR" sz="1200" dirty="0">
              <a:effectLst/>
            </a:endParaRPr>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40</a:t>
            </a:fld>
            <a:endParaRPr lang="en-GB"/>
          </a:p>
        </p:txBody>
      </p:sp>
    </p:spTree>
    <p:extLst>
      <p:ext uri="{BB962C8B-B14F-4D97-AF65-F5344CB8AC3E}">
        <p14:creationId xmlns:p14="http://schemas.microsoft.com/office/powerpoint/2010/main" val="1830870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41</a:t>
            </a:fld>
            <a:endParaRPr lang="en-GB"/>
          </a:p>
        </p:txBody>
      </p:sp>
    </p:spTree>
    <p:extLst>
      <p:ext uri="{BB962C8B-B14F-4D97-AF65-F5344CB8AC3E}">
        <p14:creationId xmlns:p14="http://schemas.microsoft.com/office/powerpoint/2010/main" val="153393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42</a:t>
            </a:fld>
            <a:endParaRPr lang="en-GB"/>
          </a:p>
        </p:txBody>
      </p:sp>
    </p:spTree>
    <p:extLst>
      <p:ext uri="{BB962C8B-B14F-4D97-AF65-F5344CB8AC3E}">
        <p14:creationId xmlns:p14="http://schemas.microsoft.com/office/powerpoint/2010/main" val="3515995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a:t>
            </a:r>
            <a:r>
              <a:rPr lang="en-GB" dirty="0"/>
              <a:t>E.M.E.S. EUROPEAN NETWORK (1998), 3rd sector, Newsletter, </a:t>
            </a:r>
            <a:r>
              <a:rPr lang="el-GR" dirty="0"/>
              <a:t>τεύχος 1,2, Νοέμβριος.</a:t>
            </a:r>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13</a:t>
            </a:fld>
            <a:endParaRPr lang="en-GB"/>
          </a:p>
        </p:txBody>
      </p:sp>
    </p:spTree>
    <p:extLst>
      <p:ext uri="{BB962C8B-B14F-4D97-AF65-F5344CB8AC3E}">
        <p14:creationId xmlns:p14="http://schemas.microsoft.com/office/powerpoint/2010/main" val="2917802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a:t>
            </a:r>
            <a:r>
              <a:rPr lang="en-GB" dirty="0"/>
              <a:t>E.M.E.S. EUROPEAN NETWORK (1998), 3rd sector, Newsletter, </a:t>
            </a:r>
            <a:r>
              <a:rPr lang="el-GR" dirty="0"/>
              <a:t>τεύχος 1,2, Νοέμβριος.</a:t>
            </a:r>
          </a:p>
          <a:p>
            <a:endParaRPr lang="el-GR"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altLang="en-US" b="1" dirty="0">
                <a:solidFill>
                  <a:schemeClr val="bg2"/>
                </a:solidFill>
                <a:latin typeface="Times New Roman" panose="02020603050405020304" pitchFamily="18" charset="0"/>
              </a:rPr>
              <a:t>	</a:t>
            </a:r>
            <a:r>
              <a:rPr lang="en-GB" dirty="0"/>
              <a:t>The distinct area of ​​the economy, between the private-for-profit / capital sector and the public sector, where economic activities are carried out (production and provision of products and services), with the predominant purpose of serving social purposes and goals.</a:t>
            </a:r>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14</a:t>
            </a:fld>
            <a:endParaRPr lang="en-GB"/>
          </a:p>
        </p:txBody>
      </p:sp>
    </p:spTree>
    <p:extLst>
      <p:ext uri="{BB962C8B-B14F-4D97-AF65-F5344CB8AC3E}">
        <p14:creationId xmlns:p14="http://schemas.microsoft.com/office/powerpoint/2010/main" val="865409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a:t>
            </a:r>
            <a:r>
              <a:rPr lang="en-GB" dirty="0"/>
              <a:t>European Commission, DG Of Employment and Social Affairs (2003), Study: The new protagonists of employment. Composition of the pilot action, Third System and Employment, Luxembourg, Office for Official Publications of the European Communities.</a:t>
            </a:r>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15</a:t>
            </a:fld>
            <a:endParaRPr lang="en-GB"/>
          </a:p>
        </p:txBody>
      </p:sp>
    </p:spTree>
    <p:extLst>
      <p:ext uri="{BB962C8B-B14F-4D97-AF65-F5344CB8AC3E}">
        <p14:creationId xmlns:p14="http://schemas.microsoft.com/office/powerpoint/2010/main" val="1067632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16</a:t>
            </a:fld>
            <a:endParaRPr lang="en-GB"/>
          </a:p>
        </p:txBody>
      </p:sp>
    </p:spTree>
    <p:extLst>
      <p:ext uri="{BB962C8B-B14F-4D97-AF65-F5344CB8AC3E}">
        <p14:creationId xmlns:p14="http://schemas.microsoft.com/office/powerpoint/2010/main" val="302319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17</a:t>
            </a:fld>
            <a:endParaRPr lang="en-GB"/>
          </a:p>
        </p:txBody>
      </p:sp>
    </p:spTree>
    <p:extLst>
      <p:ext uri="{BB962C8B-B14F-4D97-AF65-F5344CB8AC3E}">
        <p14:creationId xmlns:p14="http://schemas.microsoft.com/office/powerpoint/2010/main" val="2778584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342900" lvl="0" indent="-342900" algn="just">
              <a:lnSpc>
                <a:spcPct val="115000"/>
              </a:lnSpc>
              <a:spcAft>
                <a:spcPts val="1000"/>
              </a:spcAft>
              <a:buFont typeface="Wingdings" panose="05000000000000000000" pitchFamily="2" charset="2"/>
              <a:buChar char=""/>
            </a:pPr>
            <a:r>
              <a:rPr lang="en-GB" sz="2800" dirty="0"/>
              <a:t>Participatory and democratic governance: Advocate and apply the principles of equality, solidarity, responsibility and equal ownership for all participants. The property rights of these organizations are assigned to the stakeholders and special emphasis is placed on the involvement and participation of the stakeholders. The members act in accordance with the principle of solidarity and reciprocity and manage the business on the principle of "one vote per person". In general, they follow the democratic decision-making procedures, while the main decisions are voted by all their members.</a:t>
            </a:r>
          </a:p>
          <a:p>
            <a:pPr marL="342900" lvl="0" indent="-342900" algn="just">
              <a:lnSpc>
                <a:spcPct val="115000"/>
              </a:lnSpc>
              <a:spcAft>
                <a:spcPts val="1000"/>
              </a:spcAft>
              <a:buFont typeface="Wingdings" panose="05000000000000000000" pitchFamily="2" charset="2"/>
              <a:buChar char=""/>
            </a:pPr>
            <a:r>
              <a:rPr lang="en-GB" sz="2800" dirty="0"/>
              <a:t>Diversity of stakeholders. Stakeholders in these organizations may include employees, customers or even a significant number of volunteers who play a key role, especially in the start-up phase of the organization. Member registration is open. To pursue primarily social purposes and the production of goods and services depending on the Market and the State. They seek to satisfy the interests of their members / users and / or the general interest.</a:t>
            </a:r>
          </a:p>
          <a:p>
            <a:pPr marL="342900" lvl="0" indent="-342900" algn="just">
              <a:lnSpc>
                <a:spcPct val="115000"/>
              </a:lnSpc>
              <a:spcAft>
                <a:spcPts val="1000"/>
              </a:spcAft>
              <a:buFont typeface="Wingdings" panose="05000000000000000000" pitchFamily="2" charset="2"/>
              <a:buChar char=""/>
            </a:pPr>
            <a:r>
              <a:rPr lang="en-GB" sz="2800" dirty="0"/>
              <a:t>Non-capitalist: there is no individual credit for the benefit. The indivisibility of reserves is implemented: collective and non-share inheritance. They serve the members of the community and do not seek profits. These organizations tend to prioritize people and employees and social goals over capital and revenue sharing and thus tend to maintain employment and quality of service to their members and customers, even at the cost of reducing of their profit margin.</a:t>
            </a:r>
          </a:p>
          <a:p>
            <a:pPr marL="342900" lvl="0" indent="-342900" algn="just">
              <a:lnSpc>
                <a:spcPct val="115000"/>
              </a:lnSpc>
              <a:spcAft>
                <a:spcPts val="1000"/>
              </a:spcAft>
              <a:buFont typeface="Wingdings" panose="05000000000000000000" pitchFamily="2" charset="2"/>
              <a:buChar char=""/>
            </a:pPr>
            <a:r>
              <a:rPr lang="en-GB" sz="2800" dirty="0"/>
              <a:t>Reinvestment of profits. Usually, they reinvest profits and surpluses to achieve sustainable development goals and services that interest members or the general interest. They are characterized by their own distinct form of entrepreneurship. They are characterized by autonomous management and independence from public authorities.</a:t>
            </a:r>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21</a:t>
            </a:fld>
            <a:endParaRPr lang="en-GB"/>
          </a:p>
        </p:txBody>
      </p:sp>
    </p:spTree>
    <p:extLst>
      <p:ext uri="{BB962C8B-B14F-4D97-AF65-F5344CB8AC3E}">
        <p14:creationId xmlns:p14="http://schemas.microsoft.com/office/powerpoint/2010/main" val="3024570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dirty="0">
                <a:effectLst/>
              </a:rPr>
              <a:t>(International </a:t>
            </a:r>
            <a:r>
              <a:rPr lang="el-GR" sz="1200" dirty="0" err="1">
                <a:effectLst/>
              </a:rPr>
              <a:t>Cooperative</a:t>
            </a:r>
            <a:r>
              <a:rPr lang="el-GR" sz="1200" dirty="0">
                <a:effectLst/>
              </a:rPr>
              <a:t> </a:t>
            </a:r>
            <a:r>
              <a:rPr lang="el-GR" sz="1200" dirty="0" err="1">
                <a:effectLst/>
              </a:rPr>
              <a:t>Alliance</a:t>
            </a:r>
            <a:r>
              <a:rPr lang="el-GR" sz="1200" dirty="0">
                <a:effectLst/>
              </a:rPr>
              <a:t>, 1995). </a:t>
            </a:r>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23</a:t>
            </a:fld>
            <a:endParaRPr lang="en-GB"/>
          </a:p>
        </p:txBody>
      </p:sp>
    </p:spTree>
    <p:extLst>
      <p:ext uri="{BB962C8B-B14F-4D97-AF65-F5344CB8AC3E}">
        <p14:creationId xmlns:p14="http://schemas.microsoft.com/office/powerpoint/2010/main" val="3168709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dirty="0">
                <a:effectLst/>
              </a:rPr>
              <a:t>Σύμφωνα με την πρωτοβουλία της ΕΕ για την κοινωνική επιχειρηματικότητα (SEC (2011) 1278), </a:t>
            </a:r>
          </a:p>
          <a:p>
            <a:r>
              <a:rPr lang="el-GR" sz="1200" b="1" i="1" dirty="0">
                <a:effectLst/>
              </a:rPr>
              <a:t>((SBI) COM (2011) 682 </a:t>
            </a:r>
            <a:r>
              <a:rPr lang="el-GR" sz="1200" b="1" i="1" dirty="0" err="1">
                <a:effectLst/>
              </a:rPr>
              <a:t>final</a:t>
            </a:r>
            <a:r>
              <a:rPr lang="el-GR" sz="1200" b="1" i="1" dirty="0">
                <a:effectLst/>
              </a:rPr>
              <a:t>)</a:t>
            </a:r>
            <a:endParaRPr lang="en-GB" sz="1200" b="1" i="1" dirty="0">
              <a:effectLst/>
            </a:endParaRPr>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31</a:t>
            </a:fld>
            <a:endParaRPr lang="en-GB"/>
          </a:p>
        </p:txBody>
      </p:sp>
    </p:spTree>
    <p:extLst>
      <p:ext uri="{BB962C8B-B14F-4D97-AF65-F5344CB8AC3E}">
        <p14:creationId xmlns:p14="http://schemas.microsoft.com/office/powerpoint/2010/main" val="338587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30CB17-02C6-4F3F-9024-53B1C235D086}"/>
              </a:ext>
            </a:extLst>
          </p:cNvPr>
          <p:cNvSpPr>
            <a:spLocks noGrp="1"/>
          </p:cNvSpPr>
          <p:nvPr>
            <p:ph type="ctrTitle"/>
          </p:nvPr>
        </p:nvSpPr>
        <p:spPr>
          <a:xfrm>
            <a:off x="1524000" y="2623456"/>
            <a:ext cx="9144000" cy="1999343"/>
          </a:xfrm>
        </p:spPr>
        <p:txBody>
          <a:bodyPr anchor="b"/>
          <a:lstStyle>
            <a:lvl1pPr algn="ctr">
              <a:defRPr sz="6000">
                <a:solidFill>
                  <a:srgbClr val="0F458C"/>
                </a:solidFill>
                <a:effectLst>
                  <a:outerShdw blurRad="38100" dist="38100" dir="2700000" algn="tl">
                    <a:srgbClr val="000000">
                      <a:alpha val="43137"/>
                    </a:srgbClr>
                  </a:outerShdw>
                </a:effectLst>
              </a:defRPr>
            </a:lvl1pPr>
          </a:lstStyle>
          <a:p>
            <a:r>
              <a:rPr lang="it-IT" dirty="0"/>
              <a:t>Fare clic per modificare lo stile del titolo dello schema</a:t>
            </a:r>
            <a:endParaRPr lang="en-US" dirty="0"/>
          </a:p>
        </p:txBody>
      </p:sp>
      <p:sp>
        <p:nvSpPr>
          <p:cNvPr id="3" name="Sottotitolo 2">
            <a:extLst>
              <a:ext uri="{FF2B5EF4-FFF2-40B4-BE49-F238E27FC236}">
                <a16:creationId xmlns:a16="http://schemas.microsoft.com/office/drawing/2014/main" id="{C06A6E92-C108-4EE2-8D8A-1070C1FA9A49}"/>
              </a:ext>
            </a:extLst>
          </p:cNvPr>
          <p:cNvSpPr>
            <a:spLocks noGrp="1"/>
          </p:cNvSpPr>
          <p:nvPr>
            <p:ph type="subTitle" idx="1"/>
          </p:nvPr>
        </p:nvSpPr>
        <p:spPr>
          <a:xfrm>
            <a:off x="1524000" y="4685225"/>
            <a:ext cx="9144000" cy="1655762"/>
          </a:xfrm>
        </p:spPr>
        <p:txBody>
          <a:bodyPr/>
          <a:lstStyle>
            <a:lvl1pPr marL="0" indent="0" algn="ctr">
              <a:buNone/>
              <a:defRPr sz="2400">
                <a:solidFill>
                  <a:srgbClr val="FBBE00"/>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endParaRPr lang="en-US" dirty="0"/>
          </a:p>
        </p:txBody>
      </p:sp>
      <p:sp>
        <p:nvSpPr>
          <p:cNvPr id="4" name="Segnaposto data 3">
            <a:extLst>
              <a:ext uri="{FF2B5EF4-FFF2-40B4-BE49-F238E27FC236}">
                <a16:creationId xmlns:a16="http://schemas.microsoft.com/office/drawing/2014/main" id="{816663A8-FB31-4A87-800D-C7F6348A6752}"/>
              </a:ext>
            </a:extLst>
          </p:cNvPr>
          <p:cNvSpPr>
            <a:spLocks noGrp="1"/>
          </p:cNvSpPr>
          <p:nvPr>
            <p:ph type="dt" sz="half" idx="10"/>
          </p:nvPr>
        </p:nvSpPr>
        <p:spPr/>
        <p:txBody>
          <a:bodyPr/>
          <a:lstStyle/>
          <a:p>
            <a:fld id="{D2488241-64A5-4C35-8668-DA635C49F69C}" type="datetimeFigureOut">
              <a:rPr lang="en-US" smtClean="0"/>
              <a:t>2/22/2021</a:t>
            </a:fld>
            <a:endParaRPr lang="en-US" dirty="0"/>
          </a:p>
        </p:txBody>
      </p:sp>
      <p:sp>
        <p:nvSpPr>
          <p:cNvPr id="5" name="Segnaposto piè di pagina 4">
            <a:extLst>
              <a:ext uri="{FF2B5EF4-FFF2-40B4-BE49-F238E27FC236}">
                <a16:creationId xmlns:a16="http://schemas.microsoft.com/office/drawing/2014/main" id="{CE2FCABD-C864-431F-A12C-05A1D61813A0}"/>
              </a:ext>
            </a:extLst>
          </p:cNvPr>
          <p:cNvSpPr>
            <a:spLocks noGrp="1"/>
          </p:cNvSpPr>
          <p:nvPr>
            <p:ph type="ftr" sz="quarter" idx="11"/>
          </p:nvPr>
        </p:nvSpPr>
        <p:spPr/>
        <p:txBody>
          <a:bodyPr/>
          <a:lstStyle/>
          <a:p>
            <a:r>
              <a:rPr lang="it-IT" dirty="0"/>
              <a:t>+ RESILIENT</a:t>
            </a:r>
            <a:endParaRPr lang="en-US" dirty="0"/>
          </a:p>
        </p:txBody>
      </p:sp>
      <p:sp>
        <p:nvSpPr>
          <p:cNvPr id="6" name="Segnaposto numero diapositiva 5">
            <a:extLst>
              <a:ext uri="{FF2B5EF4-FFF2-40B4-BE49-F238E27FC236}">
                <a16:creationId xmlns:a16="http://schemas.microsoft.com/office/drawing/2014/main" id="{C97219CF-AD51-4EFF-BD6F-E6EB93E56B61}"/>
              </a:ext>
            </a:extLst>
          </p:cNvPr>
          <p:cNvSpPr>
            <a:spLocks noGrp="1"/>
          </p:cNvSpPr>
          <p:nvPr>
            <p:ph type="sldNum" sz="quarter" idx="12"/>
          </p:nvPr>
        </p:nvSpPr>
        <p:spPr/>
        <p:txBody>
          <a:bodyPr/>
          <a:lstStyle/>
          <a:p>
            <a:fld id="{504CBDC3-1249-4BC1-9AEB-0C6BF48FD52C}" type="slidenum">
              <a:rPr lang="en-US" smtClean="0"/>
              <a:t>‹#›</a:t>
            </a:fld>
            <a:endParaRPr lang="en-US" dirty="0"/>
          </a:p>
        </p:txBody>
      </p:sp>
      <p:pic>
        <p:nvPicPr>
          <p:cNvPr id="11" name="Immagine 10" descr="Immagine che contiene screenshot&#10;&#10;Descrizione generata con affidabilità molto elevata">
            <a:extLst>
              <a:ext uri="{FF2B5EF4-FFF2-40B4-BE49-F238E27FC236}">
                <a16:creationId xmlns:a16="http://schemas.microsoft.com/office/drawing/2014/main" id="{A047FB23-3B6A-43E1-8C9F-8415C8A91E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4418" b="17450"/>
          <a:stretch/>
        </p:blipFill>
        <p:spPr>
          <a:xfrm>
            <a:off x="0" y="315686"/>
            <a:ext cx="12192000" cy="1741714"/>
          </a:xfrm>
          <a:prstGeom prst="rect">
            <a:avLst/>
          </a:prstGeom>
        </p:spPr>
      </p:pic>
      <p:grpSp>
        <p:nvGrpSpPr>
          <p:cNvPr id="17" name="Gruppo 16">
            <a:extLst>
              <a:ext uri="{FF2B5EF4-FFF2-40B4-BE49-F238E27FC236}">
                <a16:creationId xmlns:a16="http://schemas.microsoft.com/office/drawing/2014/main" id="{3F6794DE-D921-4D43-B2A2-41D2092CFE72}"/>
              </a:ext>
            </a:extLst>
          </p:cNvPr>
          <p:cNvGrpSpPr/>
          <p:nvPr userDrawn="1"/>
        </p:nvGrpSpPr>
        <p:grpSpPr>
          <a:xfrm>
            <a:off x="10651448" y="4797975"/>
            <a:ext cx="1404703" cy="1740937"/>
            <a:chOff x="10700651" y="3622362"/>
            <a:chExt cx="1404703" cy="1740937"/>
          </a:xfrm>
        </p:grpSpPr>
        <p:sp>
          <p:nvSpPr>
            <p:cNvPr id="12" name="Croce 11">
              <a:extLst>
                <a:ext uri="{FF2B5EF4-FFF2-40B4-BE49-F238E27FC236}">
                  <a16:creationId xmlns:a16="http://schemas.microsoft.com/office/drawing/2014/main" id="{66AE036C-19B6-4C69-925F-1D626E9ABCD3}"/>
                </a:ext>
              </a:extLst>
            </p:cNvPr>
            <p:cNvSpPr>
              <a:spLocks noChangeAspect="1"/>
            </p:cNvSpPr>
            <p:nvPr userDrawn="1"/>
          </p:nvSpPr>
          <p:spPr>
            <a:xfrm>
              <a:off x="11353800" y="3622362"/>
              <a:ext cx="460475" cy="468148"/>
            </a:xfrm>
            <a:prstGeom prst="plus">
              <a:avLst>
                <a:gd name="adj" fmla="val 36667"/>
              </a:avLst>
            </a:prstGeom>
            <a:solidFill>
              <a:srgbClr val="84C246"/>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roce 12">
              <a:extLst>
                <a:ext uri="{FF2B5EF4-FFF2-40B4-BE49-F238E27FC236}">
                  <a16:creationId xmlns:a16="http://schemas.microsoft.com/office/drawing/2014/main" id="{DE3F3426-5702-44D4-8FF4-0C8E64CBE56A}"/>
                </a:ext>
              </a:extLst>
            </p:cNvPr>
            <p:cNvSpPr>
              <a:spLocks noChangeAspect="1"/>
            </p:cNvSpPr>
            <p:nvPr userDrawn="1"/>
          </p:nvSpPr>
          <p:spPr>
            <a:xfrm>
              <a:off x="11313966" y="4558721"/>
              <a:ext cx="791388" cy="804578"/>
            </a:xfrm>
            <a:prstGeom prst="plus">
              <a:avLst>
                <a:gd name="adj" fmla="val 36667"/>
              </a:avLst>
            </a:prstGeom>
            <a:solidFill>
              <a:srgbClr val="FBBE00"/>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roce 15">
              <a:extLst>
                <a:ext uri="{FF2B5EF4-FFF2-40B4-BE49-F238E27FC236}">
                  <a16:creationId xmlns:a16="http://schemas.microsoft.com/office/drawing/2014/main" id="{539CCFDB-5C9F-4FDF-A3AD-CD9A11D94760}"/>
                </a:ext>
              </a:extLst>
            </p:cNvPr>
            <p:cNvSpPr>
              <a:spLocks noChangeAspect="1"/>
            </p:cNvSpPr>
            <p:nvPr userDrawn="1"/>
          </p:nvSpPr>
          <p:spPr>
            <a:xfrm>
              <a:off x="10700651" y="3760075"/>
              <a:ext cx="1015410" cy="1015410"/>
            </a:xfrm>
            <a:prstGeom prst="plus">
              <a:avLst>
                <a:gd name="adj" fmla="val 36667"/>
              </a:avLst>
            </a:prstGeom>
            <a:solidFill>
              <a:srgbClr val="97A4CF"/>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roce 14">
              <a:extLst>
                <a:ext uri="{FF2B5EF4-FFF2-40B4-BE49-F238E27FC236}">
                  <a16:creationId xmlns:a16="http://schemas.microsoft.com/office/drawing/2014/main" id="{A3B4167E-A3BE-4AF4-953D-7944567FDABB}"/>
                </a:ext>
              </a:extLst>
            </p:cNvPr>
            <p:cNvSpPr>
              <a:spLocks noChangeAspect="1"/>
            </p:cNvSpPr>
            <p:nvPr userDrawn="1"/>
          </p:nvSpPr>
          <p:spPr>
            <a:xfrm>
              <a:off x="10931883" y="4358881"/>
              <a:ext cx="698863" cy="710511"/>
            </a:xfrm>
            <a:prstGeom prst="plus">
              <a:avLst>
                <a:gd name="adj" fmla="val 36667"/>
              </a:avLst>
            </a:prstGeom>
            <a:solidFill>
              <a:srgbClr val="0F458C"/>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roce 13">
              <a:extLst>
                <a:ext uri="{FF2B5EF4-FFF2-40B4-BE49-F238E27FC236}">
                  <a16:creationId xmlns:a16="http://schemas.microsoft.com/office/drawing/2014/main" id="{AFFE37A9-93DE-4BFA-BAEE-2D0300094104}"/>
                </a:ext>
              </a:extLst>
            </p:cNvPr>
            <p:cNvSpPr>
              <a:spLocks noChangeAspect="1"/>
            </p:cNvSpPr>
            <p:nvPr userDrawn="1"/>
          </p:nvSpPr>
          <p:spPr>
            <a:xfrm>
              <a:off x="11487664" y="4054228"/>
              <a:ext cx="542109" cy="551143"/>
            </a:xfrm>
            <a:prstGeom prst="plus">
              <a:avLst>
                <a:gd name="adj" fmla="val 36667"/>
              </a:avLst>
            </a:prstGeom>
            <a:solidFill>
              <a:srgbClr val="289477"/>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39161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3D9436-FC4E-45C4-A3A6-EBA75A56DA95}"/>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D110DE3C-6FB9-47C0-8F77-45D8DEC5DACC}"/>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9A4C3C3F-2E06-4B07-AA4A-ED136BC94DDF}"/>
              </a:ext>
            </a:extLst>
          </p:cNvPr>
          <p:cNvSpPr>
            <a:spLocks noGrp="1"/>
          </p:cNvSpPr>
          <p:nvPr>
            <p:ph type="dt" sz="half" idx="10"/>
          </p:nvPr>
        </p:nvSpPr>
        <p:spPr/>
        <p:txBody>
          <a:bodyPr/>
          <a:lstStyle/>
          <a:p>
            <a:fld id="{D2488241-64A5-4C35-8668-DA635C49F69C}" type="datetimeFigureOut">
              <a:rPr lang="en-US" smtClean="0"/>
              <a:t>2/22/2021</a:t>
            </a:fld>
            <a:endParaRPr lang="en-US"/>
          </a:p>
        </p:txBody>
      </p:sp>
      <p:sp>
        <p:nvSpPr>
          <p:cNvPr id="5" name="Segnaposto piè di pagina 4">
            <a:extLst>
              <a:ext uri="{FF2B5EF4-FFF2-40B4-BE49-F238E27FC236}">
                <a16:creationId xmlns:a16="http://schemas.microsoft.com/office/drawing/2014/main" id="{94D854B6-EE03-49BE-98C0-89B046354CEE}"/>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6E4F7770-45EC-4A5A-AA43-1EA097FAB637}"/>
              </a:ext>
            </a:extLst>
          </p:cNvPr>
          <p:cNvSpPr>
            <a:spLocks noGrp="1"/>
          </p:cNvSpPr>
          <p:nvPr>
            <p:ph type="sldNum" sz="quarter" idx="12"/>
          </p:nvPr>
        </p:nvSpPr>
        <p:spPr/>
        <p:txBody>
          <a:bodyPr/>
          <a:lstStyle/>
          <a:p>
            <a:fld id="{504CBDC3-1249-4BC1-9AEB-0C6BF48FD52C}" type="slidenum">
              <a:rPr lang="en-US" smtClean="0"/>
              <a:t>‹#›</a:t>
            </a:fld>
            <a:endParaRPr lang="en-US"/>
          </a:p>
        </p:txBody>
      </p:sp>
    </p:spTree>
    <p:extLst>
      <p:ext uri="{BB962C8B-B14F-4D97-AF65-F5344CB8AC3E}">
        <p14:creationId xmlns:p14="http://schemas.microsoft.com/office/powerpoint/2010/main" val="1867892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5347611-3040-45EA-A09A-825CAC5EEDC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660B699F-9ED5-4449-AEE4-9E0F51203E88}"/>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A742B66F-8635-48F1-8D29-0CCEF477383B}"/>
              </a:ext>
            </a:extLst>
          </p:cNvPr>
          <p:cNvSpPr>
            <a:spLocks noGrp="1"/>
          </p:cNvSpPr>
          <p:nvPr>
            <p:ph type="dt" sz="half" idx="10"/>
          </p:nvPr>
        </p:nvSpPr>
        <p:spPr/>
        <p:txBody>
          <a:bodyPr/>
          <a:lstStyle/>
          <a:p>
            <a:fld id="{D2488241-64A5-4C35-8668-DA635C49F69C}" type="datetimeFigureOut">
              <a:rPr lang="en-US" smtClean="0"/>
              <a:t>2/22/2021</a:t>
            </a:fld>
            <a:endParaRPr lang="en-US"/>
          </a:p>
        </p:txBody>
      </p:sp>
      <p:sp>
        <p:nvSpPr>
          <p:cNvPr id="5" name="Segnaposto piè di pagina 4">
            <a:extLst>
              <a:ext uri="{FF2B5EF4-FFF2-40B4-BE49-F238E27FC236}">
                <a16:creationId xmlns:a16="http://schemas.microsoft.com/office/drawing/2014/main" id="{139EA517-E5E5-400D-BB24-AE41DCD4BF70}"/>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980B7823-A130-4196-99BB-499C32B68D7C}"/>
              </a:ext>
            </a:extLst>
          </p:cNvPr>
          <p:cNvSpPr>
            <a:spLocks noGrp="1"/>
          </p:cNvSpPr>
          <p:nvPr>
            <p:ph type="sldNum" sz="quarter" idx="12"/>
          </p:nvPr>
        </p:nvSpPr>
        <p:spPr/>
        <p:txBody>
          <a:bodyPr/>
          <a:lstStyle/>
          <a:p>
            <a:fld id="{504CBDC3-1249-4BC1-9AEB-0C6BF48FD52C}" type="slidenum">
              <a:rPr lang="en-US" smtClean="0"/>
              <a:t>‹#›</a:t>
            </a:fld>
            <a:endParaRPr lang="en-US"/>
          </a:p>
        </p:txBody>
      </p:sp>
    </p:spTree>
    <p:extLst>
      <p:ext uri="{BB962C8B-B14F-4D97-AF65-F5344CB8AC3E}">
        <p14:creationId xmlns:p14="http://schemas.microsoft.com/office/powerpoint/2010/main" val="3081468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69BE88-A6AA-40E6-A584-23F1F648269B}"/>
              </a:ext>
            </a:extLst>
          </p:cNvPr>
          <p:cNvSpPr>
            <a:spLocks noGrp="1"/>
          </p:cNvSpPr>
          <p:nvPr>
            <p:ph type="title"/>
          </p:nvPr>
        </p:nvSpPr>
        <p:spPr>
          <a:xfrm>
            <a:off x="1674416" y="142100"/>
            <a:ext cx="9995072" cy="1645879"/>
          </a:xfrm>
          <a:solidFill>
            <a:srgbClr val="97A4CF"/>
          </a:solidFill>
        </p:spPr>
        <p:txBody>
          <a:bodyPr lIns="288000">
            <a:normAutofit/>
          </a:bodyPr>
          <a:lstStyle>
            <a:lvl1pPr>
              <a:defRPr sz="3600">
                <a:solidFill>
                  <a:srgbClr val="0F458C"/>
                </a:solidFill>
                <a:effectLst>
                  <a:outerShdw blurRad="38100" dist="38100" dir="2700000" algn="tl">
                    <a:srgbClr val="000000">
                      <a:alpha val="43137"/>
                    </a:srgbClr>
                  </a:outerShdw>
                </a:effectLst>
              </a:defRPr>
            </a:lvl1pPr>
          </a:lstStyle>
          <a:p>
            <a:r>
              <a:rPr lang="it-IT" dirty="0"/>
              <a:t>Fare clic per modificare lo stile del titolo dello schema</a:t>
            </a:r>
            <a:endParaRPr lang="en-US" dirty="0"/>
          </a:p>
        </p:txBody>
      </p:sp>
      <p:sp>
        <p:nvSpPr>
          <p:cNvPr id="3" name="Segnaposto contenuto 2">
            <a:extLst>
              <a:ext uri="{FF2B5EF4-FFF2-40B4-BE49-F238E27FC236}">
                <a16:creationId xmlns:a16="http://schemas.microsoft.com/office/drawing/2014/main" id="{00D76690-471A-4EBD-BA81-F6EF4E6D49C3}"/>
              </a:ext>
            </a:extLst>
          </p:cNvPr>
          <p:cNvSpPr>
            <a:spLocks noGrp="1"/>
          </p:cNvSpPr>
          <p:nvPr>
            <p:ph idx="1"/>
          </p:nvPr>
        </p:nvSpPr>
        <p:spPr>
          <a:xfrm>
            <a:off x="522513" y="2158682"/>
            <a:ext cx="11146974" cy="3907317"/>
          </a:xfrm>
        </p:spPr>
        <p:txBody>
          <a:bodyPr/>
          <a:lstStyle>
            <a:lvl1pPr marL="457200" indent="-457200">
              <a:buFontTx/>
              <a:buBlip>
                <a:blip r:embed="rId2"/>
              </a:buBlip>
              <a:defRPr sz="3200">
                <a:solidFill>
                  <a:srgbClr val="0F458C"/>
                </a:solidFill>
                <a:effectLst>
                  <a:outerShdw blurRad="38100" dist="38100" dir="2700000" algn="tl">
                    <a:srgbClr val="000000">
                      <a:alpha val="43137"/>
                    </a:srgbClr>
                  </a:outerShdw>
                </a:effectLst>
              </a:defRPr>
            </a:lvl1pPr>
            <a:lvl2pPr marL="685800" indent="-228600">
              <a:buFontTx/>
              <a:buBlip>
                <a:blip r:embed="rId3"/>
              </a:buBlip>
              <a:defRPr sz="2800">
                <a:solidFill>
                  <a:srgbClr val="FBBE00"/>
                </a:solidFill>
                <a:effectLst>
                  <a:outerShdw blurRad="38100" dist="38100" dir="2700000" algn="tl">
                    <a:srgbClr val="000000">
                      <a:alpha val="43137"/>
                    </a:srgbClr>
                  </a:outerShdw>
                </a:effectLst>
              </a:defRPr>
            </a:lvl2pPr>
            <a:lvl3pPr marL="1143000" indent="-228600">
              <a:buClr>
                <a:srgbClr val="289477"/>
              </a:buClr>
              <a:buFont typeface="Dubai" panose="020B0503030403030204" pitchFamily="34" charset="-78"/>
              <a:buChar char="+"/>
              <a:defRPr sz="2800">
                <a:solidFill>
                  <a:srgbClr val="289477"/>
                </a:solidFill>
                <a:effectLst>
                  <a:outerShdw blurRad="38100" dist="38100" dir="2700000" algn="tl">
                    <a:srgbClr val="000000">
                      <a:alpha val="43137"/>
                    </a:srgbClr>
                  </a:outerShdw>
                </a:effectLst>
              </a:defRPr>
            </a:lvl3pPr>
          </a:lstStyle>
          <a:p>
            <a:pPr lvl="0"/>
            <a:r>
              <a:rPr lang="it-IT" dirty="0"/>
              <a:t>Modifica gli stili del testo dello schema</a:t>
            </a:r>
          </a:p>
          <a:p>
            <a:pPr lvl="1"/>
            <a:r>
              <a:rPr lang="it-IT" dirty="0"/>
              <a:t>Secondo livello</a:t>
            </a:r>
          </a:p>
          <a:p>
            <a:pPr lvl="2"/>
            <a:r>
              <a:rPr lang="it-IT" dirty="0"/>
              <a:t>Terzo livello</a:t>
            </a:r>
          </a:p>
        </p:txBody>
      </p:sp>
      <p:sp>
        <p:nvSpPr>
          <p:cNvPr id="4" name="Segnaposto data 3">
            <a:extLst>
              <a:ext uri="{FF2B5EF4-FFF2-40B4-BE49-F238E27FC236}">
                <a16:creationId xmlns:a16="http://schemas.microsoft.com/office/drawing/2014/main" id="{4D7AF64C-B30D-486D-87FF-DD8F301915F5}"/>
              </a:ext>
            </a:extLst>
          </p:cNvPr>
          <p:cNvSpPr>
            <a:spLocks noGrp="1"/>
          </p:cNvSpPr>
          <p:nvPr>
            <p:ph type="dt" sz="half" idx="10"/>
          </p:nvPr>
        </p:nvSpPr>
        <p:spPr/>
        <p:txBody>
          <a:bodyPr/>
          <a:lstStyle/>
          <a:p>
            <a:fld id="{D2488241-64A5-4C35-8668-DA635C49F69C}" type="datetimeFigureOut">
              <a:rPr lang="en-US" smtClean="0"/>
              <a:t>2/22/2021</a:t>
            </a:fld>
            <a:endParaRPr lang="en-US"/>
          </a:p>
        </p:txBody>
      </p:sp>
      <p:sp>
        <p:nvSpPr>
          <p:cNvPr id="5" name="Segnaposto piè di pagina 4">
            <a:extLst>
              <a:ext uri="{FF2B5EF4-FFF2-40B4-BE49-F238E27FC236}">
                <a16:creationId xmlns:a16="http://schemas.microsoft.com/office/drawing/2014/main" id="{6EFB666D-5143-4560-A150-0360A839930E}"/>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0523D817-87BB-4A09-9241-C953D1FFFB83}"/>
              </a:ext>
            </a:extLst>
          </p:cNvPr>
          <p:cNvSpPr>
            <a:spLocks noGrp="1"/>
          </p:cNvSpPr>
          <p:nvPr>
            <p:ph type="sldNum" sz="quarter" idx="12"/>
          </p:nvPr>
        </p:nvSpPr>
        <p:spPr/>
        <p:txBody>
          <a:bodyPr/>
          <a:lstStyle/>
          <a:p>
            <a:fld id="{504CBDC3-1249-4BC1-9AEB-0C6BF48FD52C}" type="slidenum">
              <a:rPr lang="en-US" smtClean="0"/>
              <a:t>‹#›</a:t>
            </a:fld>
            <a:endParaRPr lang="en-US"/>
          </a:p>
        </p:txBody>
      </p:sp>
      <p:grpSp>
        <p:nvGrpSpPr>
          <p:cNvPr id="9" name="Gruppo 8">
            <a:extLst>
              <a:ext uri="{FF2B5EF4-FFF2-40B4-BE49-F238E27FC236}">
                <a16:creationId xmlns:a16="http://schemas.microsoft.com/office/drawing/2014/main" id="{A6B7676D-6E52-4E98-904E-3B9FDB89750B}"/>
              </a:ext>
            </a:extLst>
          </p:cNvPr>
          <p:cNvGrpSpPr/>
          <p:nvPr userDrawn="1"/>
        </p:nvGrpSpPr>
        <p:grpSpPr>
          <a:xfrm>
            <a:off x="135848" y="47043"/>
            <a:ext cx="1404703" cy="1740937"/>
            <a:chOff x="10700651" y="3622362"/>
            <a:chExt cx="1404703" cy="1740937"/>
          </a:xfrm>
        </p:grpSpPr>
        <p:sp>
          <p:nvSpPr>
            <p:cNvPr id="10" name="Croce 9">
              <a:extLst>
                <a:ext uri="{FF2B5EF4-FFF2-40B4-BE49-F238E27FC236}">
                  <a16:creationId xmlns:a16="http://schemas.microsoft.com/office/drawing/2014/main" id="{D29F9CEB-2427-4297-9D0B-FE0EA113E1C2}"/>
                </a:ext>
              </a:extLst>
            </p:cNvPr>
            <p:cNvSpPr>
              <a:spLocks noChangeAspect="1"/>
            </p:cNvSpPr>
            <p:nvPr userDrawn="1"/>
          </p:nvSpPr>
          <p:spPr>
            <a:xfrm>
              <a:off x="11353800" y="3622362"/>
              <a:ext cx="460475" cy="468148"/>
            </a:xfrm>
            <a:prstGeom prst="plus">
              <a:avLst>
                <a:gd name="adj" fmla="val 36667"/>
              </a:avLst>
            </a:prstGeom>
            <a:solidFill>
              <a:srgbClr val="84C246"/>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ce 10">
              <a:extLst>
                <a:ext uri="{FF2B5EF4-FFF2-40B4-BE49-F238E27FC236}">
                  <a16:creationId xmlns:a16="http://schemas.microsoft.com/office/drawing/2014/main" id="{1C598DC0-B162-4A06-A320-B41B2AFCB4D6}"/>
                </a:ext>
              </a:extLst>
            </p:cNvPr>
            <p:cNvSpPr>
              <a:spLocks noChangeAspect="1"/>
            </p:cNvSpPr>
            <p:nvPr userDrawn="1"/>
          </p:nvSpPr>
          <p:spPr>
            <a:xfrm>
              <a:off x="11313966" y="4558721"/>
              <a:ext cx="791388" cy="804578"/>
            </a:xfrm>
            <a:prstGeom prst="plus">
              <a:avLst>
                <a:gd name="adj" fmla="val 36667"/>
              </a:avLst>
            </a:prstGeom>
            <a:solidFill>
              <a:srgbClr val="FBBE00"/>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roce 11">
              <a:extLst>
                <a:ext uri="{FF2B5EF4-FFF2-40B4-BE49-F238E27FC236}">
                  <a16:creationId xmlns:a16="http://schemas.microsoft.com/office/drawing/2014/main" id="{ABE9292C-2A5A-428B-ADF7-129B71517782}"/>
                </a:ext>
              </a:extLst>
            </p:cNvPr>
            <p:cNvSpPr>
              <a:spLocks noChangeAspect="1"/>
            </p:cNvSpPr>
            <p:nvPr userDrawn="1"/>
          </p:nvSpPr>
          <p:spPr>
            <a:xfrm>
              <a:off x="10700651" y="3760075"/>
              <a:ext cx="1015410" cy="1015410"/>
            </a:xfrm>
            <a:prstGeom prst="plus">
              <a:avLst>
                <a:gd name="adj" fmla="val 36667"/>
              </a:avLst>
            </a:prstGeom>
            <a:solidFill>
              <a:srgbClr val="97A4CF"/>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roce 12">
              <a:extLst>
                <a:ext uri="{FF2B5EF4-FFF2-40B4-BE49-F238E27FC236}">
                  <a16:creationId xmlns:a16="http://schemas.microsoft.com/office/drawing/2014/main" id="{5525B875-3D71-4006-8E28-251BBA8ED491}"/>
                </a:ext>
              </a:extLst>
            </p:cNvPr>
            <p:cNvSpPr>
              <a:spLocks noChangeAspect="1"/>
            </p:cNvSpPr>
            <p:nvPr userDrawn="1"/>
          </p:nvSpPr>
          <p:spPr>
            <a:xfrm>
              <a:off x="10931883" y="4358881"/>
              <a:ext cx="698863" cy="710511"/>
            </a:xfrm>
            <a:prstGeom prst="plus">
              <a:avLst>
                <a:gd name="adj" fmla="val 36667"/>
              </a:avLst>
            </a:prstGeom>
            <a:solidFill>
              <a:srgbClr val="0F458C"/>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roce 13">
              <a:extLst>
                <a:ext uri="{FF2B5EF4-FFF2-40B4-BE49-F238E27FC236}">
                  <a16:creationId xmlns:a16="http://schemas.microsoft.com/office/drawing/2014/main" id="{B180D73B-76EE-487C-A3D9-70630783962F}"/>
                </a:ext>
              </a:extLst>
            </p:cNvPr>
            <p:cNvSpPr>
              <a:spLocks noChangeAspect="1"/>
            </p:cNvSpPr>
            <p:nvPr userDrawn="1"/>
          </p:nvSpPr>
          <p:spPr>
            <a:xfrm>
              <a:off x="11487664" y="4054228"/>
              <a:ext cx="542109" cy="551143"/>
            </a:xfrm>
            <a:prstGeom prst="plus">
              <a:avLst>
                <a:gd name="adj" fmla="val 36667"/>
              </a:avLst>
            </a:prstGeom>
            <a:solidFill>
              <a:srgbClr val="289477"/>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ttangolo 16">
            <a:extLst>
              <a:ext uri="{FF2B5EF4-FFF2-40B4-BE49-F238E27FC236}">
                <a16:creationId xmlns:a16="http://schemas.microsoft.com/office/drawing/2014/main" id="{3BA26EFC-DD54-4298-8EDB-953FFCC226C3}"/>
              </a:ext>
            </a:extLst>
          </p:cNvPr>
          <p:cNvSpPr/>
          <p:nvPr userDrawn="1"/>
        </p:nvSpPr>
        <p:spPr>
          <a:xfrm>
            <a:off x="0" y="6066000"/>
            <a:ext cx="12192000" cy="7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Immagine 14" descr="Immagine che contiene screenshot&#10;&#10;Descrizione generata con affidabilità molto elevata">
            <a:extLst>
              <a:ext uri="{FF2B5EF4-FFF2-40B4-BE49-F238E27FC236}">
                <a16:creationId xmlns:a16="http://schemas.microsoft.com/office/drawing/2014/main" id="{A2AECA14-A792-4478-B33D-D9F776C9FCBA}"/>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14418" b="17450"/>
          <a:stretch/>
        </p:blipFill>
        <p:spPr>
          <a:xfrm>
            <a:off x="3323998" y="6066000"/>
            <a:ext cx="5544003" cy="792000"/>
          </a:xfrm>
          <a:prstGeom prst="rect">
            <a:avLst/>
          </a:prstGeom>
        </p:spPr>
      </p:pic>
    </p:spTree>
    <p:extLst>
      <p:ext uri="{BB962C8B-B14F-4D97-AF65-F5344CB8AC3E}">
        <p14:creationId xmlns:p14="http://schemas.microsoft.com/office/powerpoint/2010/main" val="4179114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AB9BCB-370B-4919-922E-FD8DB946AA96}"/>
              </a:ext>
            </a:extLst>
          </p:cNvPr>
          <p:cNvSpPr>
            <a:spLocks noGrp="1"/>
          </p:cNvSpPr>
          <p:nvPr>
            <p:ph type="title"/>
          </p:nvPr>
        </p:nvSpPr>
        <p:spPr>
          <a:xfrm>
            <a:off x="838200" y="1736726"/>
            <a:ext cx="10515600" cy="2852737"/>
          </a:xfrm>
        </p:spPr>
        <p:txBody>
          <a:bodyPr anchor="b"/>
          <a:lstStyle>
            <a:lvl1pPr algn="ctr">
              <a:defRPr sz="6000">
                <a:solidFill>
                  <a:srgbClr val="289477"/>
                </a:solidFill>
                <a:effectLst>
                  <a:outerShdw blurRad="38100" dist="38100" dir="2700000" algn="tl">
                    <a:srgbClr val="000000">
                      <a:alpha val="43137"/>
                    </a:srgbClr>
                  </a:outerShdw>
                </a:effectLst>
              </a:defRPr>
            </a:lvl1pPr>
          </a:lstStyle>
          <a:p>
            <a:r>
              <a:rPr lang="it-IT" dirty="0"/>
              <a:t>Fare clic per modificare lo stile del titolo dello schema</a:t>
            </a:r>
            <a:endParaRPr lang="en-US" dirty="0"/>
          </a:p>
        </p:txBody>
      </p:sp>
      <p:sp>
        <p:nvSpPr>
          <p:cNvPr id="3" name="Segnaposto testo 2">
            <a:extLst>
              <a:ext uri="{FF2B5EF4-FFF2-40B4-BE49-F238E27FC236}">
                <a16:creationId xmlns:a16="http://schemas.microsoft.com/office/drawing/2014/main" id="{A5390F96-9C71-4B30-AB13-789DA47976BD}"/>
              </a:ext>
            </a:extLst>
          </p:cNvPr>
          <p:cNvSpPr>
            <a:spLocks noGrp="1"/>
          </p:cNvSpPr>
          <p:nvPr>
            <p:ph type="body" idx="1"/>
          </p:nvPr>
        </p:nvSpPr>
        <p:spPr>
          <a:xfrm>
            <a:off x="831850" y="4589463"/>
            <a:ext cx="10515600" cy="1500187"/>
          </a:xfrm>
        </p:spPr>
        <p:txBody>
          <a:bodyPr/>
          <a:lstStyle>
            <a:lvl1pPr marL="0" indent="0" algn="ctr">
              <a:buNone/>
              <a:defRPr sz="2400">
                <a:solidFill>
                  <a:srgbClr val="0F458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dirty="0"/>
              <a:t>Modifica gli stili del testo dello schema</a:t>
            </a:r>
          </a:p>
        </p:txBody>
      </p:sp>
      <p:sp>
        <p:nvSpPr>
          <p:cNvPr id="4" name="Segnaposto data 3">
            <a:extLst>
              <a:ext uri="{FF2B5EF4-FFF2-40B4-BE49-F238E27FC236}">
                <a16:creationId xmlns:a16="http://schemas.microsoft.com/office/drawing/2014/main" id="{425DF70D-8D1E-4A69-930A-7AC701E7BF2E}"/>
              </a:ext>
            </a:extLst>
          </p:cNvPr>
          <p:cNvSpPr>
            <a:spLocks noGrp="1"/>
          </p:cNvSpPr>
          <p:nvPr>
            <p:ph type="dt" sz="half" idx="10"/>
          </p:nvPr>
        </p:nvSpPr>
        <p:spPr/>
        <p:txBody>
          <a:bodyPr/>
          <a:lstStyle/>
          <a:p>
            <a:fld id="{D2488241-64A5-4C35-8668-DA635C49F69C}" type="datetimeFigureOut">
              <a:rPr lang="en-US" smtClean="0"/>
              <a:t>2/22/2021</a:t>
            </a:fld>
            <a:endParaRPr lang="en-US"/>
          </a:p>
        </p:txBody>
      </p:sp>
      <p:sp>
        <p:nvSpPr>
          <p:cNvPr id="5" name="Segnaposto piè di pagina 4">
            <a:extLst>
              <a:ext uri="{FF2B5EF4-FFF2-40B4-BE49-F238E27FC236}">
                <a16:creationId xmlns:a16="http://schemas.microsoft.com/office/drawing/2014/main" id="{E04986A4-708C-48D7-B94C-785088E61021}"/>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6471902B-5F74-475A-8998-AE895F073728}"/>
              </a:ext>
            </a:extLst>
          </p:cNvPr>
          <p:cNvSpPr>
            <a:spLocks noGrp="1"/>
          </p:cNvSpPr>
          <p:nvPr>
            <p:ph type="sldNum" sz="quarter" idx="12"/>
          </p:nvPr>
        </p:nvSpPr>
        <p:spPr/>
        <p:txBody>
          <a:bodyPr/>
          <a:lstStyle/>
          <a:p>
            <a:fld id="{504CBDC3-1249-4BC1-9AEB-0C6BF48FD52C}" type="slidenum">
              <a:rPr lang="en-US" smtClean="0"/>
              <a:t>‹#›</a:t>
            </a:fld>
            <a:endParaRPr lang="en-US"/>
          </a:p>
        </p:txBody>
      </p:sp>
      <p:grpSp>
        <p:nvGrpSpPr>
          <p:cNvPr id="11" name="Gruppo 10">
            <a:extLst>
              <a:ext uri="{FF2B5EF4-FFF2-40B4-BE49-F238E27FC236}">
                <a16:creationId xmlns:a16="http://schemas.microsoft.com/office/drawing/2014/main" id="{C3B76808-82CA-458C-B67E-779FEDA69122}"/>
              </a:ext>
            </a:extLst>
          </p:cNvPr>
          <p:cNvGrpSpPr/>
          <p:nvPr userDrawn="1"/>
        </p:nvGrpSpPr>
        <p:grpSpPr>
          <a:xfrm>
            <a:off x="135848" y="47043"/>
            <a:ext cx="2356981" cy="2761471"/>
            <a:chOff x="10700651" y="3622362"/>
            <a:chExt cx="1404703" cy="1740937"/>
          </a:xfrm>
        </p:grpSpPr>
        <p:sp>
          <p:nvSpPr>
            <p:cNvPr id="12" name="Croce 11">
              <a:extLst>
                <a:ext uri="{FF2B5EF4-FFF2-40B4-BE49-F238E27FC236}">
                  <a16:creationId xmlns:a16="http://schemas.microsoft.com/office/drawing/2014/main" id="{2894CD58-94FB-46EA-B19E-CC7A81039F76}"/>
                </a:ext>
              </a:extLst>
            </p:cNvPr>
            <p:cNvSpPr>
              <a:spLocks noChangeAspect="1"/>
            </p:cNvSpPr>
            <p:nvPr userDrawn="1"/>
          </p:nvSpPr>
          <p:spPr>
            <a:xfrm>
              <a:off x="11353800" y="3622362"/>
              <a:ext cx="460475" cy="468148"/>
            </a:xfrm>
            <a:prstGeom prst="plus">
              <a:avLst>
                <a:gd name="adj" fmla="val 36667"/>
              </a:avLst>
            </a:prstGeom>
            <a:solidFill>
              <a:srgbClr val="84C246"/>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roce 12">
              <a:extLst>
                <a:ext uri="{FF2B5EF4-FFF2-40B4-BE49-F238E27FC236}">
                  <a16:creationId xmlns:a16="http://schemas.microsoft.com/office/drawing/2014/main" id="{A833663A-556B-40ED-9D17-BD21106E4A8D}"/>
                </a:ext>
              </a:extLst>
            </p:cNvPr>
            <p:cNvSpPr>
              <a:spLocks noChangeAspect="1"/>
            </p:cNvSpPr>
            <p:nvPr userDrawn="1"/>
          </p:nvSpPr>
          <p:spPr>
            <a:xfrm>
              <a:off x="11313966" y="4558721"/>
              <a:ext cx="791388" cy="804578"/>
            </a:xfrm>
            <a:prstGeom prst="plus">
              <a:avLst>
                <a:gd name="adj" fmla="val 36667"/>
              </a:avLst>
            </a:prstGeom>
            <a:solidFill>
              <a:srgbClr val="FBBE00"/>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roce 13">
              <a:extLst>
                <a:ext uri="{FF2B5EF4-FFF2-40B4-BE49-F238E27FC236}">
                  <a16:creationId xmlns:a16="http://schemas.microsoft.com/office/drawing/2014/main" id="{801AB6C9-50EC-41CB-A4FC-A6601EC6E385}"/>
                </a:ext>
              </a:extLst>
            </p:cNvPr>
            <p:cNvSpPr>
              <a:spLocks noChangeAspect="1"/>
            </p:cNvSpPr>
            <p:nvPr userDrawn="1"/>
          </p:nvSpPr>
          <p:spPr>
            <a:xfrm>
              <a:off x="10700651" y="3760075"/>
              <a:ext cx="1015410" cy="1015410"/>
            </a:xfrm>
            <a:prstGeom prst="plus">
              <a:avLst>
                <a:gd name="adj" fmla="val 36667"/>
              </a:avLst>
            </a:prstGeom>
            <a:solidFill>
              <a:srgbClr val="97A4CF"/>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roce 14">
              <a:extLst>
                <a:ext uri="{FF2B5EF4-FFF2-40B4-BE49-F238E27FC236}">
                  <a16:creationId xmlns:a16="http://schemas.microsoft.com/office/drawing/2014/main" id="{44024B45-D1EB-48BC-A8A1-0D3DDC13A202}"/>
                </a:ext>
              </a:extLst>
            </p:cNvPr>
            <p:cNvSpPr>
              <a:spLocks noChangeAspect="1"/>
            </p:cNvSpPr>
            <p:nvPr userDrawn="1"/>
          </p:nvSpPr>
          <p:spPr>
            <a:xfrm>
              <a:off x="10931883" y="4358881"/>
              <a:ext cx="698863" cy="710511"/>
            </a:xfrm>
            <a:prstGeom prst="plus">
              <a:avLst>
                <a:gd name="adj" fmla="val 36667"/>
              </a:avLst>
            </a:prstGeom>
            <a:solidFill>
              <a:srgbClr val="0F458C"/>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roce 15">
              <a:extLst>
                <a:ext uri="{FF2B5EF4-FFF2-40B4-BE49-F238E27FC236}">
                  <a16:creationId xmlns:a16="http://schemas.microsoft.com/office/drawing/2014/main" id="{EB9D0588-EC67-4B5E-A698-E77CA621094A}"/>
                </a:ext>
              </a:extLst>
            </p:cNvPr>
            <p:cNvSpPr>
              <a:spLocks noChangeAspect="1"/>
            </p:cNvSpPr>
            <p:nvPr userDrawn="1"/>
          </p:nvSpPr>
          <p:spPr>
            <a:xfrm>
              <a:off x="11487664" y="4054228"/>
              <a:ext cx="542109" cy="551143"/>
            </a:xfrm>
            <a:prstGeom prst="plus">
              <a:avLst>
                <a:gd name="adj" fmla="val 36667"/>
              </a:avLst>
            </a:prstGeom>
            <a:solidFill>
              <a:srgbClr val="289477"/>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Immagine 17">
            <a:extLst>
              <a:ext uri="{FF2B5EF4-FFF2-40B4-BE49-F238E27FC236}">
                <a16:creationId xmlns:a16="http://schemas.microsoft.com/office/drawing/2014/main" id="{794C39B9-6A3F-4DF3-A883-4FB9FAE44D0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2200" y="262629"/>
            <a:ext cx="1970314" cy="885534"/>
          </a:xfrm>
          <a:prstGeom prst="rect">
            <a:avLst/>
          </a:prstGeom>
        </p:spPr>
      </p:pic>
    </p:spTree>
    <p:extLst>
      <p:ext uri="{BB962C8B-B14F-4D97-AF65-F5344CB8AC3E}">
        <p14:creationId xmlns:p14="http://schemas.microsoft.com/office/powerpoint/2010/main" val="1601424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E4CEED-C14F-4F29-8DC5-D78D3952B904}"/>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A9442B3E-F923-4478-AF51-52E7F37A631A}"/>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a:extLst>
              <a:ext uri="{FF2B5EF4-FFF2-40B4-BE49-F238E27FC236}">
                <a16:creationId xmlns:a16="http://schemas.microsoft.com/office/drawing/2014/main" id="{E63FB835-D5EB-4F56-96FC-D35581246F86}"/>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a:extLst>
              <a:ext uri="{FF2B5EF4-FFF2-40B4-BE49-F238E27FC236}">
                <a16:creationId xmlns:a16="http://schemas.microsoft.com/office/drawing/2014/main" id="{2BBA67AA-96C7-4DCD-8556-809B457FEE05}"/>
              </a:ext>
            </a:extLst>
          </p:cNvPr>
          <p:cNvSpPr>
            <a:spLocks noGrp="1"/>
          </p:cNvSpPr>
          <p:nvPr>
            <p:ph type="dt" sz="half" idx="10"/>
          </p:nvPr>
        </p:nvSpPr>
        <p:spPr/>
        <p:txBody>
          <a:bodyPr/>
          <a:lstStyle/>
          <a:p>
            <a:fld id="{D2488241-64A5-4C35-8668-DA635C49F69C}" type="datetimeFigureOut">
              <a:rPr lang="en-US" smtClean="0"/>
              <a:t>2/22/2021</a:t>
            </a:fld>
            <a:endParaRPr lang="en-US"/>
          </a:p>
        </p:txBody>
      </p:sp>
      <p:sp>
        <p:nvSpPr>
          <p:cNvPr id="6" name="Segnaposto piè di pagina 5">
            <a:extLst>
              <a:ext uri="{FF2B5EF4-FFF2-40B4-BE49-F238E27FC236}">
                <a16:creationId xmlns:a16="http://schemas.microsoft.com/office/drawing/2014/main" id="{0B1FFFEC-6068-41EE-8508-411DAC5E0A3D}"/>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27D3DA81-62A4-4F79-A3B4-50FF041CD360}"/>
              </a:ext>
            </a:extLst>
          </p:cNvPr>
          <p:cNvSpPr>
            <a:spLocks noGrp="1"/>
          </p:cNvSpPr>
          <p:nvPr>
            <p:ph type="sldNum" sz="quarter" idx="12"/>
          </p:nvPr>
        </p:nvSpPr>
        <p:spPr/>
        <p:txBody>
          <a:bodyPr/>
          <a:lstStyle/>
          <a:p>
            <a:fld id="{504CBDC3-1249-4BC1-9AEB-0C6BF48FD52C}" type="slidenum">
              <a:rPr lang="en-US" smtClean="0"/>
              <a:t>‹#›</a:t>
            </a:fld>
            <a:endParaRPr lang="en-US"/>
          </a:p>
        </p:txBody>
      </p:sp>
    </p:spTree>
    <p:extLst>
      <p:ext uri="{BB962C8B-B14F-4D97-AF65-F5344CB8AC3E}">
        <p14:creationId xmlns:p14="http://schemas.microsoft.com/office/powerpoint/2010/main" val="1294994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B8AEBE-CBE9-41DD-BF51-95279DA6B89C}"/>
              </a:ext>
            </a:extLst>
          </p:cNvPr>
          <p:cNvSpPr>
            <a:spLocks noGrp="1"/>
          </p:cNvSpPr>
          <p:nvPr>
            <p:ph type="title"/>
          </p:nvPr>
        </p:nvSpPr>
        <p:spPr>
          <a:xfrm>
            <a:off x="1804407" y="184757"/>
            <a:ext cx="8177794" cy="1505932"/>
          </a:xfrm>
        </p:spPr>
        <p:txBody>
          <a:bodyPr>
            <a:normAutofit/>
          </a:bodyPr>
          <a:lstStyle>
            <a:lvl1pPr>
              <a:defRPr sz="3200">
                <a:solidFill>
                  <a:srgbClr val="FBBE00"/>
                </a:solidFill>
                <a:effectLst>
                  <a:outerShdw blurRad="38100" dist="38100" dir="2700000" algn="tl">
                    <a:srgbClr val="000000">
                      <a:alpha val="43137"/>
                    </a:srgbClr>
                  </a:outerShdw>
                </a:effectLst>
              </a:defRPr>
            </a:lvl1pPr>
          </a:lstStyle>
          <a:p>
            <a:r>
              <a:rPr lang="it-IT" dirty="0"/>
              <a:t>Fare clic per modificare lo stile del titolo dello schema</a:t>
            </a:r>
            <a:endParaRPr lang="en-US" dirty="0"/>
          </a:p>
        </p:txBody>
      </p:sp>
      <p:sp>
        <p:nvSpPr>
          <p:cNvPr id="3" name="Segnaposto testo 2">
            <a:extLst>
              <a:ext uri="{FF2B5EF4-FFF2-40B4-BE49-F238E27FC236}">
                <a16:creationId xmlns:a16="http://schemas.microsoft.com/office/drawing/2014/main" id="{E4C36DEF-4F28-4610-93A8-7A90FF0A438C}"/>
              </a:ext>
            </a:extLst>
          </p:cNvPr>
          <p:cNvSpPr>
            <a:spLocks noGrp="1"/>
          </p:cNvSpPr>
          <p:nvPr>
            <p:ph type="body" idx="1"/>
          </p:nvPr>
        </p:nvSpPr>
        <p:spPr>
          <a:xfrm>
            <a:off x="839788" y="1681163"/>
            <a:ext cx="5157787" cy="823912"/>
          </a:xfrm>
        </p:spPr>
        <p:txBody>
          <a:bodyPr anchor="b"/>
          <a:lstStyle>
            <a:lvl1pPr marL="0" indent="0">
              <a:buNone/>
              <a:defRPr sz="2400" b="1">
                <a:solidFill>
                  <a:srgbClr val="289477"/>
                </a:solidFill>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4" name="Segnaposto contenuto 3">
            <a:extLst>
              <a:ext uri="{FF2B5EF4-FFF2-40B4-BE49-F238E27FC236}">
                <a16:creationId xmlns:a16="http://schemas.microsoft.com/office/drawing/2014/main" id="{548AC362-0E4C-4491-8D45-D2AEEBF94D29}"/>
              </a:ext>
            </a:extLst>
          </p:cNvPr>
          <p:cNvSpPr>
            <a:spLocks noGrp="1"/>
          </p:cNvSpPr>
          <p:nvPr>
            <p:ph sz="half" idx="2"/>
          </p:nvPr>
        </p:nvSpPr>
        <p:spPr>
          <a:xfrm>
            <a:off x="839788" y="2505075"/>
            <a:ext cx="5157787" cy="3684588"/>
          </a:xfrm>
        </p:spPr>
        <p:txBody>
          <a:bodyPr/>
          <a:lstStyle>
            <a:lvl1pPr marL="457200" indent="-457200">
              <a:buFontTx/>
              <a:buBlip>
                <a:blip r:embed="rId2"/>
              </a:buBlip>
              <a:defRPr>
                <a:solidFill>
                  <a:srgbClr val="0F458C"/>
                </a:solidFill>
              </a:defRPr>
            </a:lvl1pPr>
            <a:lvl2pPr marL="800100" indent="-342900">
              <a:buFontTx/>
              <a:buBlip>
                <a:blip r:embed="rId3"/>
              </a:buBlip>
              <a:defRPr>
                <a:solidFill>
                  <a:srgbClr val="FBBE00"/>
                </a:solidFill>
                <a:effectLst>
                  <a:outerShdw blurRad="38100" dist="38100" dir="2700000" algn="tl">
                    <a:srgbClr val="000000">
                      <a:alpha val="43137"/>
                    </a:srgbClr>
                  </a:outerShdw>
                </a:effectLst>
              </a:defRPr>
            </a:lvl2pPr>
          </a:lstStyle>
          <a:p>
            <a:pPr lvl="0"/>
            <a:r>
              <a:rPr lang="it-IT" dirty="0"/>
              <a:t>Modifica gli stili del testo dello schema</a:t>
            </a:r>
          </a:p>
          <a:p>
            <a:pPr lvl="1"/>
            <a:r>
              <a:rPr lang="it-IT" dirty="0"/>
              <a:t>Secondo livello</a:t>
            </a:r>
          </a:p>
        </p:txBody>
      </p:sp>
      <p:sp>
        <p:nvSpPr>
          <p:cNvPr id="5" name="Segnaposto testo 4">
            <a:extLst>
              <a:ext uri="{FF2B5EF4-FFF2-40B4-BE49-F238E27FC236}">
                <a16:creationId xmlns:a16="http://schemas.microsoft.com/office/drawing/2014/main" id="{A772E90C-075A-4209-95C9-5B93EFF5945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0F458C"/>
                </a:solidFill>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6" name="Segnaposto contenuto 5">
            <a:extLst>
              <a:ext uri="{FF2B5EF4-FFF2-40B4-BE49-F238E27FC236}">
                <a16:creationId xmlns:a16="http://schemas.microsoft.com/office/drawing/2014/main" id="{05ED3B29-D4FB-42DD-AFDE-52A24AEA0470}"/>
              </a:ext>
            </a:extLst>
          </p:cNvPr>
          <p:cNvSpPr>
            <a:spLocks noGrp="1"/>
          </p:cNvSpPr>
          <p:nvPr>
            <p:ph sz="quarter" idx="4"/>
          </p:nvPr>
        </p:nvSpPr>
        <p:spPr>
          <a:xfrm>
            <a:off x="6172200" y="2505075"/>
            <a:ext cx="5183188" cy="3684588"/>
          </a:xfrm>
        </p:spPr>
        <p:txBody>
          <a:bodyPr/>
          <a:lstStyle>
            <a:lvl1pPr marL="228600" indent="-228600">
              <a:buFontTx/>
              <a:buBlip>
                <a:blip r:embed="rId2"/>
              </a:buBlip>
              <a:defRPr>
                <a:solidFill>
                  <a:srgbClr val="289477"/>
                </a:solidFill>
                <a:effectLst>
                  <a:outerShdw blurRad="38100" dist="38100" dir="2700000" algn="tl">
                    <a:srgbClr val="000000">
                      <a:alpha val="43137"/>
                    </a:srgbClr>
                  </a:outerShdw>
                </a:effectLst>
              </a:defRPr>
            </a:lvl1pPr>
            <a:lvl2pPr marL="685800" indent="-228600">
              <a:buFontTx/>
              <a:buBlip>
                <a:blip r:embed="rId3"/>
              </a:buBlip>
              <a:defRPr>
                <a:solidFill>
                  <a:srgbClr val="84C246"/>
                </a:solidFill>
                <a:effectLst>
                  <a:outerShdw blurRad="38100" dist="38100" dir="2700000" algn="tl">
                    <a:srgbClr val="000000">
                      <a:alpha val="43137"/>
                    </a:srgbClr>
                  </a:outerShdw>
                </a:effectLst>
              </a:defRPr>
            </a:lvl2pPr>
          </a:lstStyle>
          <a:p>
            <a:pPr lvl="0"/>
            <a:r>
              <a:rPr lang="it-IT" dirty="0"/>
              <a:t>Modifica gli stili del testo dello schema</a:t>
            </a:r>
          </a:p>
          <a:p>
            <a:pPr lvl="1"/>
            <a:r>
              <a:rPr lang="it-IT" dirty="0"/>
              <a:t>Secondo livello</a:t>
            </a:r>
          </a:p>
        </p:txBody>
      </p:sp>
      <p:sp>
        <p:nvSpPr>
          <p:cNvPr id="7" name="Segnaposto data 6">
            <a:extLst>
              <a:ext uri="{FF2B5EF4-FFF2-40B4-BE49-F238E27FC236}">
                <a16:creationId xmlns:a16="http://schemas.microsoft.com/office/drawing/2014/main" id="{41B1CB9E-F72D-46BA-B36A-30ED22A87F73}"/>
              </a:ext>
            </a:extLst>
          </p:cNvPr>
          <p:cNvSpPr>
            <a:spLocks noGrp="1"/>
          </p:cNvSpPr>
          <p:nvPr>
            <p:ph type="dt" sz="half" idx="10"/>
          </p:nvPr>
        </p:nvSpPr>
        <p:spPr/>
        <p:txBody>
          <a:bodyPr/>
          <a:lstStyle/>
          <a:p>
            <a:fld id="{D2488241-64A5-4C35-8668-DA635C49F69C}" type="datetimeFigureOut">
              <a:rPr lang="en-US" smtClean="0"/>
              <a:t>2/22/2021</a:t>
            </a:fld>
            <a:endParaRPr lang="en-US"/>
          </a:p>
        </p:txBody>
      </p:sp>
      <p:sp>
        <p:nvSpPr>
          <p:cNvPr id="8" name="Segnaposto piè di pagina 7">
            <a:extLst>
              <a:ext uri="{FF2B5EF4-FFF2-40B4-BE49-F238E27FC236}">
                <a16:creationId xmlns:a16="http://schemas.microsoft.com/office/drawing/2014/main" id="{B14175DA-FBCB-412F-A1F0-FD62A80AC0CC}"/>
              </a:ext>
            </a:extLst>
          </p:cNvPr>
          <p:cNvSpPr>
            <a:spLocks noGrp="1"/>
          </p:cNvSpPr>
          <p:nvPr>
            <p:ph type="ftr" sz="quarter" idx="11"/>
          </p:nvPr>
        </p:nvSpPr>
        <p:spPr/>
        <p:txBody>
          <a:bodyPr/>
          <a:lstStyle/>
          <a:p>
            <a:endParaRPr lang="en-US"/>
          </a:p>
        </p:txBody>
      </p:sp>
      <p:sp>
        <p:nvSpPr>
          <p:cNvPr id="9" name="Segnaposto numero diapositiva 8">
            <a:extLst>
              <a:ext uri="{FF2B5EF4-FFF2-40B4-BE49-F238E27FC236}">
                <a16:creationId xmlns:a16="http://schemas.microsoft.com/office/drawing/2014/main" id="{AE682E83-3395-4F48-90AB-002F4CEACC6C}"/>
              </a:ext>
            </a:extLst>
          </p:cNvPr>
          <p:cNvSpPr>
            <a:spLocks noGrp="1"/>
          </p:cNvSpPr>
          <p:nvPr>
            <p:ph type="sldNum" sz="quarter" idx="12"/>
          </p:nvPr>
        </p:nvSpPr>
        <p:spPr/>
        <p:txBody>
          <a:bodyPr/>
          <a:lstStyle/>
          <a:p>
            <a:fld id="{504CBDC3-1249-4BC1-9AEB-0C6BF48FD52C}" type="slidenum">
              <a:rPr lang="en-US" smtClean="0"/>
              <a:t>‹#›</a:t>
            </a:fld>
            <a:endParaRPr lang="en-US"/>
          </a:p>
        </p:txBody>
      </p:sp>
      <p:grpSp>
        <p:nvGrpSpPr>
          <p:cNvPr id="10" name="Gruppo 9">
            <a:extLst>
              <a:ext uri="{FF2B5EF4-FFF2-40B4-BE49-F238E27FC236}">
                <a16:creationId xmlns:a16="http://schemas.microsoft.com/office/drawing/2014/main" id="{64706E6B-04CB-42B9-8DB3-7AA6232D1C83}"/>
              </a:ext>
            </a:extLst>
          </p:cNvPr>
          <p:cNvGrpSpPr/>
          <p:nvPr userDrawn="1"/>
        </p:nvGrpSpPr>
        <p:grpSpPr>
          <a:xfrm>
            <a:off x="135848" y="47043"/>
            <a:ext cx="1404703" cy="1740937"/>
            <a:chOff x="10700651" y="3622362"/>
            <a:chExt cx="1404703" cy="1740937"/>
          </a:xfrm>
        </p:grpSpPr>
        <p:sp>
          <p:nvSpPr>
            <p:cNvPr id="11" name="Croce 10">
              <a:extLst>
                <a:ext uri="{FF2B5EF4-FFF2-40B4-BE49-F238E27FC236}">
                  <a16:creationId xmlns:a16="http://schemas.microsoft.com/office/drawing/2014/main" id="{23CA0F06-01AA-4E14-A49D-FE3517DB7E86}"/>
                </a:ext>
              </a:extLst>
            </p:cNvPr>
            <p:cNvSpPr>
              <a:spLocks noChangeAspect="1"/>
            </p:cNvSpPr>
            <p:nvPr userDrawn="1"/>
          </p:nvSpPr>
          <p:spPr>
            <a:xfrm>
              <a:off x="11353800" y="3622362"/>
              <a:ext cx="460475" cy="468148"/>
            </a:xfrm>
            <a:prstGeom prst="plus">
              <a:avLst>
                <a:gd name="adj" fmla="val 36667"/>
              </a:avLst>
            </a:prstGeom>
            <a:solidFill>
              <a:srgbClr val="84C246"/>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roce 11">
              <a:extLst>
                <a:ext uri="{FF2B5EF4-FFF2-40B4-BE49-F238E27FC236}">
                  <a16:creationId xmlns:a16="http://schemas.microsoft.com/office/drawing/2014/main" id="{6F1A8E1C-1004-4698-AAC1-DE645A1084D4}"/>
                </a:ext>
              </a:extLst>
            </p:cNvPr>
            <p:cNvSpPr>
              <a:spLocks noChangeAspect="1"/>
            </p:cNvSpPr>
            <p:nvPr userDrawn="1"/>
          </p:nvSpPr>
          <p:spPr>
            <a:xfrm>
              <a:off x="11313966" y="4558721"/>
              <a:ext cx="791388" cy="804578"/>
            </a:xfrm>
            <a:prstGeom prst="plus">
              <a:avLst>
                <a:gd name="adj" fmla="val 36667"/>
              </a:avLst>
            </a:prstGeom>
            <a:solidFill>
              <a:srgbClr val="FBBE00"/>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roce 12">
              <a:extLst>
                <a:ext uri="{FF2B5EF4-FFF2-40B4-BE49-F238E27FC236}">
                  <a16:creationId xmlns:a16="http://schemas.microsoft.com/office/drawing/2014/main" id="{CD2C4295-7E7A-4E86-AA66-41715E9D722D}"/>
                </a:ext>
              </a:extLst>
            </p:cNvPr>
            <p:cNvSpPr>
              <a:spLocks noChangeAspect="1"/>
            </p:cNvSpPr>
            <p:nvPr userDrawn="1"/>
          </p:nvSpPr>
          <p:spPr>
            <a:xfrm>
              <a:off x="10700651" y="3760075"/>
              <a:ext cx="1015410" cy="1015410"/>
            </a:xfrm>
            <a:prstGeom prst="plus">
              <a:avLst>
                <a:gd name="adj" fmla="val 36667"/>
              </a:avLst>
            </a:prstGeom>
            <a:solidFill>
              <a:srgbClr val="97A4CF"/>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roce 13">
              <a:extLst>
                <a:ext uri="{FF2B5EF4-FFF2-40B4-BE49-F238E27FC236}">
                  <a16:creationId xmlns:a16="http://schemas.microsoft.com/office/drawing/2014/main" id="{C02D956C-D4EE-4370-8860-9A33E5F9655B}"/>
                </a:ext>
              </a:extLst>
            </p:cNvPr>
            <p:cNvSpPr>
              <a:spLocks noChangeAspect="1"/>
            </p:cNvSpPr>
            <p:nvPr userDrawn="1"/>
          </p:nvSpPr>
          <p:spPr>
            <a:xfrm>
              <a:off x="10931883" y="4358881"/>
              <a:ext cx="698863" cy="710511"/>
            </a:xfrm>
            <a:prstGeom prst="plus">
              <a:avLst>
                <a:gd name="adj" fmla="val 36667"/>
              </a:avLst>
            </a:prstGeom>
            <a:solidFill>
              <a:srgbClr val="0F458C"/>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roce 14">
              <a:extLst>
                <a:ext uri="{FF2B5EF4-FFF2-40B4-BE49-F238E27FC236}">
                  <a16:creationId xmlns:a16="http://schemas.microsoft.com/office/drawing/2014/main" id="{A3864FA4-ABEA-4028-BDE8-71AA20B0F12C}"/>
                </a:ext>
              </a:extLst>
            </p:cNvPr>
            <p:cNvSpPr>
              <a:spLocks noChangeAspect="1"/>
            </p:cNvSpPr>
            <p:nvPr userDrawn="1"/>
          </p:nvSpPr>
          <p:spPr>
            <a:xfrm>
              <a:off x="11487664" y="4054228"/>
              <a:ext cx="542109" cy="551143"/>
            </a:xfrm>
            <a:prstGeom prst="plus">
              <a:avLst>
                <a:gd name="adj" fmla="val 36667"/>
              </a:avLst>
            </a:prstGeom>
            <a:solidFill>
              <a:srgbClr val="289477"/>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6" name="Immagine 15">
            <a:extLst>
              <a:ext uri="{FF2B5EF4-FFF2-40B4-BE49-F238E27FC236}">
                <a16:creationId xmlns:a16="http://schemas.microsoft.com/office/drawing/2014/main" id="{DC8972D8-14C0-476F-AFE1-7D708563B0E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085838" y="225570"/>
            <a:ext cx="1970314" cy="885534"/>
          </a:xfrm>
          <a:prstGeom prst="rect">
            <a:avLst/>
          </a:prstGeom>
        </p:spPr>
      </p:pic>
    </p:spTree>
    <p:extLst>
      <p:ext uri="{BB962C8B-B14F-4D97-AF65-F5344CB8AC3E}">
        <p14:creationId xmlns:p14="http://schemas.microsoft.com/office/powerpoint/2010/main" val="2612996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CC9904-6EB6-4629-8487-FC4DEA704E96}"/>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data 2">
            <a:extLst>
              <a:ext uri="{FF2B5EF4-FFF2-40B4-BE49-F238E27FC236}">
                <a16:creationId xmlns:a16="http://schemas.microsoft.com/office/drawing/2014/main" id="{FBF4FE43-E3DE-4161-9423-B31F2A6D27ED}"/>
              </a:ext>
            </a:extLst>
          </p:cNvPr>
          <p:cNvSpPr>
            <a:spLocks noGrp="1"/>
          </p:cNvSpPr>
          <p:nvPr>
            <p:ph type="dt" sz="half" idx="10"/>
          </p:nvPr>
        </p:nvSpPr>
        <p:spPr/>
        <p:txBody>
          <a:bodyPr/>
          <a:lstStyle/>
          <a:p>
            <a:fld id="{D2488241-64A5-4C35-8668-DA635C49F69C}" type="datetimeFigureOut">
              <a:rPr lang="en-US" smtClean="0"/>
              <a:t>2/22/2021</a:t>
            </a:fld>
            <a:endParaRPr lang="en-US"/>
          </a:p>
        </p:txBody>
      </p:sp>
      <p:sp>
        <p:nvSpPr>
          <p:cNvPr id="4" name="Segnaposto piè di pagina 3">
            <a:extLst>
              <a:ext uri="{FF2B5EF4-FFF2-40B4-BE49-F238E27FC236}">
                <a16:creationId xmlns:a16="http://schemas.microsoft.com/office/drawing/2014/main" id="{43172046-17E3-4006-801F-75DD5A1D4EB5}"/>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E58749DE-7B25-484F-B4A1-D04E3CC5CBCE}"/>
              </a:ext>
            </a:extLst>
          </p:cNvPr>
          <p:cNvSpPr>
            <a:spLocks noGrp="1"/>
          </p:cNvSpPr>
          <p:nvPr>
            <p:ph type="sldNum" sz="quarter" idx="12"/>
          </p:nvPr>
        </p:nvSpPr>
        <p:spPr/>
        <p:txBody>
          <a:bodyPr/>
          <a:lstStyle/>
          <a:p>
            <a:fld id="{504CBDC3-1249-4BC1-9AEB-0C6BF48FD52C}" type="slidenum">
              <a:rPr lang="en-US" smtClean="0"/>
              <a:t>‹#›</a:t>
            </a:fld>
            <a:endParaRPr lang="en-US"/>
          </a:p>
        </p:txBody>
      </p:sp>
    </p:spTree>
    <p:extLst>
      <p:ext uri="{BB962C8B-B14F-4D97-AF65-F5344CB8AC3E}">
        <p14:creationId xmlns:p14="http://schemas.microsoft.com/office/powerpoint/2010/main" val="780991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4EB002A-E74B-4967-A764-F25E490F41C2}"/>
              </a:ext>
            </a:extLst>
          </p:cNvPr>
          <p:cNvSpPr>
            <a:spLocks noGrp="1"/>
          </p:cNvSpPr>
          <p:nvPr>
            <p:ph type="dt" sz="half" idx="10"/>
          </p:nvPr>
        </p:nvSpPr>
        <p:spPr/>
        <p:txBody>
          <a:bodyPr/>
          <a:lstStyle/>
          <a:p>
            <a:fld id="{D2488241-64A5-4C35-8668-DA635C49F69C}" type="datetimeFigureOut">
              <a:rPr lang="en-US" smtClean="0"/>
              <a:t>2/22/2021</a:t>
            </a:fld>
            <a:endParaRPr lang="en-US"/>
          </a:p>
        </p:txBody>
      </p:sp>
      <p:sp>
        <p:nvSpPr>
          <p:cNvPr id="3" name="Segnaposto piè di pagina 2">
            <a:extLst>
              <a:ext uri="{FF2B5EF4-FFF2-40B4-BE49-F238E27FC236}">
                <a16:creationId xmlns:a16="http://schemas.microsoft.com/office/drawing/2014/main" id="{EDEFBF66-6BA1-45FF-B2D7-6D51E16AC459}"/>
              </a:ext>
            </a:extLst>
          </p:cNvPr>
          <p:cNvSpPr>
            <a:spLocks noGrp="1"/>
          </p:cNvSpPr>
          <p:nvPr>
            <p:ph type="ftr" sz="quarter" idx="11"/>
          </p:nvPr>
        </p:nvSpPr>
        <p:spPr/>
        <p:txBody>
          <a:bodyPr/>
          <a:lstStyle/>
          <a:p>
            <a:endParaRPr lang="en-US"/>
          </a:p>
        </p:txBody>
      </p:sp>
      <p:sp>
        <p:nvSpPr>
          <p:cNvPr id="4" name="Segnaposto numero diapositiva 3">
            <a:extLst>
              <a:ext uri="{FF2B5EF4-FFF2-40B4-BE49-F238E27FC236}">
                <a16:creationId xmlns:a16="http://schemas.microsoft.com/office/drawing/2014/main" id="{EED08506-6E4B-497A-99A9-23BAF367B53F}"/>
              </a:ext>
            </a:extLst>
          </p:cNvPr>
          <p:cNvSpPr>
            <a:spLocks noGrp="1"/>
          </p:cNvSpPr>
          <p:nvPr>
            <p:ph type="sldNum" sz="quarter" idx="12"/>
          </p:nvPr>
        </p:nvSpPr>
        <p:spPr/>
        <p:txBody>
          <a:bodyPr/>
          <a:lstStyle/>
          <a:p>
            <a:fld id="{504CBDC3-1249-4BC1-9AEB-0C6BF48FD52C}" type="slidenum">
              <a:rPr lang="en-US" smtClean="0"/>
              <a:t>‹#›</a:t>
            </a:fld>
            <a:endParaRPr lang="en-US"/>
          </a:p>
        </p:txBody>
      </p:sp>
    </p:spTree>
    <p:extLst>
      <p:ext uri="{BB962C8B-B14F-4D97-AF65-F5344CB8AC3E}">
        <p14:creationId xmlns:p14="http://schemas.microsoft.com/office/powerpoint/2010/main" val="3059755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CB5692-301C-4A04-9C05-636FE41051F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60CF59BA-FA7C-415A-83C5-5DFD4F731C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a:extLst>
              <a:ext uri="{FF2B5EF4-FFF2-40B4-BE49-F238E27FC236}">
                <a16:creationId xmlns:a16="http://schemas.microsoft.com/office/drawing/2014/main" id="{E89A4918-25A9-4A66-B4C5-BDF2A32354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CF825B5F-6C16-48FF-91FB-E1B19E53803E}"/>
              </a:ext>
            </a:extLst>
          </p:cNvPr>
          <p:cNvSpPr>
            <a:spLocks noGrp="1"/>
          </p:cNvSpPr>
          <p:nvPr>
            <p:ph type="dt" sz="half" idx="10"/>
          </p:nvPr>
        </p:nvSpPr>
        <p:spPr/>
        <p:txBody>
          <a:bodyPr/>
          <a:lstStyle/>
          <a:p>
            <a:fld id="{D2488241-64A5-4C35-8668-DA635C49F69C}" type="datetimeFigureOut">
              <a:rPr lang="en-US" smtClean="0"/>
              <a:t>2/22/2021</a:t>
            </a:fld>
            <a:endParaRPr lang="en-US"/>
          </a:p>
        </p:txBody>
      </p:sp>
      <p:sp>
        <p:nvSpPr>
          <p:cNvPr id="6" name="Segnaposto piè di pagina 5">
            <a:extLst>
              <a:ext uri="{FF2B5EF4-FFF2-40B4-BE49-F238E27FC236}">
                <a16:creationId xmlns:a16="http://schemas.microsoft.com/office/drawing/2014/main" id="{FE6358C0-3A80-4EBE-B819-42467DEC9279}"/>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B19FFA74-E77A-4659-95A2-491B0E58D7BC}"/>
              </a:ext>
            </a:extLst>
          </p:cNvPr>
          <p:cNvSpPr>
            <a:spLocks noGrp="1"/>
          </p:cNvSpPr>
          <p:nvPr>
            <p:ph type="sldNum" sz="quarter" idx="12"/>
          </p:nvPr>
        </p:nvSpPr>
        <p:spPr/>
        <p:txBody>
          <a:bodyPr/>
          <a:lstStyle/>
          <a:p>
            <a:fld id="{504CBDC3-1249-4BC1-9AEB-0C6BF48FD52C}" type="slidenum">
              <a:rPr lang="en-US" smtClean="0"/>
              <a:t>‹#›</a:t>
            </a:fld>
            <a:endParaRPr lang="en-US"/>
          </a:p>
        </p:txBody>
      </p:sp>
    </p:spTree>
    <p:extLst>
      <p:ext uri="{BB962C8B-B14F-4D97-AF65-F5344CB8AC3E}">
        <p14:creationId xmlns:p14="http://schemas.microsoft.com/office/powerpoint/2010/main" val="2017528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C9A6DD-72AF-47FD-9168-D85B061E151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immagine 2">
            <a:extLst>
              <a:ext uri="{FF2B5EF4-FFF2-40B4-BE49-F238E27FC236}">
                <a16:creationId xmlns:a16="http://schemas.microsoft.com/office/drawing/2014/main" id="{C01182BC-1B19-4ABC-A938-B8A03F6B0A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a:extLst>
              <a:ext uri="{FF2B5EF4-FFF2-40B4-BE49-F238E27FC236}">
                <a16:creationId xmlns:a16="http://schemas.microsoft.com/office/drawing/2014/main" id="{DAF30E49-ACB0-40AC-99BC-0A35785704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7141F9E3-87B2-447A-8A1D-8D1A6FB80C12}"/>
              </a:ext>
            </a:extLst>
          </p:cNvPr>
          <p:cNvSpPr>
            <a:spLocks noGrp="1"/>
          </p:cNvSpPr>
          <p:nvPr>
            <p:ph type="dt" sz="half" idx="10"/>
          </p:nvPr>
        </p:nvSpPr>
        <p:spPr/>
        <p:txBody>
          <a:bodyPr/>
          <a:lstStyle/>
          <a:p>
            <a:fld id="{D2488241-64A5-4C35-8668-DA635C49F69C}" type="datetimeFigureOut">
              <a:rPr lang="en-US" smtClean="0"/>
              <a:t>2/22/2021</a:t>
            </a:fld>
            <a:endParaRPr lang="en-US"/>
          </a:p>
        </p:txBody>
      </p:sp>
      <p:sp>
        <p:nvSpPr>
          <p:cNvPr id="6" name="Segnaposto piè di pagina 5">
            <a:extLst>
              <a:ext uri="{FF2B5EF4-FFF2-40B4-BE49-F238E27FC236}">
                <a16:creationId xmlns:a16="http://schemas.microsoft.com/office/drawing/2014/main" id="{27892A43-B62A-489E-B376-96BC4BD4B98D}"/>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ADFDF759-C9AB-4882-B677-4226949CCAC8}"/>
              </a:ext>
            </a:extLst>
          </p:cNvPr>
          <p:cNvSpPr>
            <a:spLocks noGrp="1"/>
          </p:cNvSpPr>
          <p:nvPr>
            <p:ph type="sldNum" sz="quarter" idx="12"/>
          </p:nvPr>
        </p:nvSpPr>
        <p:spPr/>
        <p:txBody>
          <a:bodyPr/>
          <a:lstStyle/>
          <a:p>
            <a:fld id="{504CBDC3-1249-4BC1-9AEB-0C6BF48FD52C}" type="slidenum">
              <a:rPr lang="en-US" smtClean="0"/>
              <a:t>‹#›</a:t>
            </a:fld>
            <a:endParaRPr lang="en-US"/>
          </a:p>
        </p:txBody>
      </p:sp>
    </p:spTree>
    <p:extLst>
      <p:ext uri="{BB962C8B-B14F-4D97-AF65-F5344CB8AC3E}">
        <p14:creationId xmlns:p14="http://schemas.microsoft.com/office/powerpoint/2010/main" val="1580048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F458C">
            <a:alpha val="10000"/>
          </a:srgbClr>
        </a:soli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C290D1C-0F7A-4FA3-B601-B9C5B696C9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8D86BB7D-A503-4826-8F8A-57431F4E8C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8E7BC4A7-084E-45F0-AB2E-5D5E9B964F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88241-64A5-4C35-8668-DA635C49F69C}" type="datetimeFigureOut">
              <a:rPr lang="en-US" smtClean="0"/>
              <a:t>2/22/2021</a:t>
            </a:fld>
            <a:endParaRPr lang="en-US"/>
          </a:p>
        </p:txBody>
      </p:sp>
      <p:sp>
        <p:nvSpPr>
          <p:cNvPr id="5" name="Segnaposto piè di pagina 4">
            <a:extLst>
              <a:ext uri="{FF2B5EF4-FFF2-40B4-BE49-F238E27FC236}">
                <a16:creationId xmlns:a16="http://schemas.microsoft.com/office/drawing/2014/main" id="{6D6CCD34-8E51-4194-BCC3-D870FD5173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a:extLst>
              <a:ext uri="{FF2B5EF4-FFF2-40B4-BE49-F238E27FC236}">
                <a16:creationId xmlns:a16="http://schemas.microsoft.com/office/drawing/2014/main" id="{C0105720-C9AF-48F5-994B-15E13AB786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4CBDC3-1249-4BC1-9AEB-0C6BF48FD52C}" type="slidenum">
              <a:rPr lang="en-US" smtClean="0"/>
              <a:t>‹#›</a:t>
            </a:fld>
            <a:endParaRPr lang="en-US"/>
          </a:p>
        </p:txBody>
      </p:sp>
    </p:spTree>
    <p:extLst>
      <p:ext uri="{BB962C8B-B14F-4D97-AF65-F5344CB8AC3E}">
        <p14:creationId xmlns:p14="http://schemas.microsoft.com/office/powerpoint/2010/main" val="3505802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tiff"/><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0.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tiff"/><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9.tiff"/></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tiff"/><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34.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0.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41.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42.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7.xml.rels><?xml version="1.0" encoding="UTF-8" standalone="yes"?>
<Relationships xmlns="http://schemas.openxmlformats.org/package/2006/relationships"><Relationship Id="rId8" Type="http://schemas.openxmlformats.org/officeDocument/2006/relationships/hyperlink" Target="https://opensocialclusters.eu/eb-courses/" TargetMode="External"/><Relationship Id="rId3" Type="http://schemas.openxmlformats.org/officeDocument/2006/relationships/hyperlink" Target="http://www.ess-europe.eu/sites/default/files/publications/files/dgempl_social_europe_guide_vol.4_en_accessible_new.pdf" TargetMode="External"/><Relationship Id="rId7" Type="http://schemas.openxmlformats.org/officeDocument/2006/relationships/hyperlink" Target="https://www.oecd.org/sti/inno/44076387.pdf" TargetMode="External"/><Relationship Id="rId2" Type="http://schemas.openxmlformats.org/officeDocument/2006/relationships/hyperlink" Target="https://doi.org/10.1080/19420670903442053" TargetMode="External"/><Relationship Id="rId1" Type="http://schemas.openxmlformats.org/officeDocument/2006/relationships/slideLayout" Target="../slideLayouts/slideLayout2.xml"/><Relationship Id="rId6" Type="http://schemas.openxmlformats.org/officeDocument/2006/relationships/hyperlink" Target="https://mises.org/books/theorysocialeconomy_cassel.pdf" TargetMode="External"/><Relationship Id="rId11" Type="http://schemas.openxmlformats.org/officeDocument/2006/relationships/image" Target="../media/image10.png"/><Relationship Id="rId5" Type="http://schemas.openxmlformats.org/officeDocument/2006/relationships/hyperlink" Target="https://www.europarl.europa.eu/document/activities/cont/201108/20110829ATT25422/20110829ATT25422EN.pdf" TargetMode="External"/><Relationship Id="rId10" Type="http://schemas.openxmlformats.org/officeDocument/2006/relationships/image" Target="../media/image7.png"/><Relationship Id="rId4" Type="http://schemas.openxmlformats.org/officeDocument/2006/relationships/hyperlink" Target="https://ec.europa.eu/social/main.jsp?catId=738&amp;langId=en&amp;pubId=8274&amp;furtherPubs=yes" TargetMode="External"/><Relationship Id="rId9" Type="http://schemas.openxmlformats.org/officeDocument/2006/relationships/image" Target="../media/image9.tiff"/></Relationships>
</file>

<file path=ppt/slides/_rels/slide58.xml.rels><?xml version="1.0" encoding="UTF-8" standalone="yes"?>
<Relationships xmlns="http://schemas.openxmlformats.org/package/2006/relationships"><Relationship Id="rId3" Type="http://schemas.openxmlformats.org/officeDocument/2006/relationships/hyperlink" Target="mailto:n.karra@lp.gr" TargetMode="External"/><Relationship Id="rId2" Type="http://schemas.openxmlformats.org/officeDocument/2006/relationships/image" Target="../media/image6.tiff"/><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58DE24-A776-4C93-8A7B-CD362554DA52}"/>
              </a:ext>
            </a:extLst>
          </p:cNvPr>
          <p:cNvSpPr>
            <a:spLocks noGrp="1"/>
          </p:cNvSpPr>
          <p:nvPr>
            <p:ph type="ctrTitle"/>
          </p:nvPr>
        </p:nvSpPr>
        <p:spPr>
          <a:xfrm>
            <a:off x="654570" y="3565595"/>
            <a:ext cx="10408170" cy="1080164"/>
          </a:xfrm>
        </p:spPr>
        <p:txBody>
          <a:bodyPr>
            <a:normAutofit fontScale="90000"/>
          </a:bodyPr>
          <a:lstStyle/>
          <a:p>
            <a:r>
              <a:rPr lang="en-GB" b="1" dirty="0"/>
              <a:t>Social Economy</a:t>
            </a:r>
            <a:br>
              <a:rPr lang="el-GR" dirty="0"/>
            </a:br>
            <a:endParaRPr lang="en-US" i="1" dirty="0"/>
          </a:p>
        </p:txBody>
      </p:sp>
      <p:sp>
        <p:nvSpPr>
          <p:cNvPr id="3" name="Sottotitolo 2">
            <a:extLst>
              <a:ext uri="{FF2B5EF4-FFF2-40B4-BE49-F238E27FC236}">
                <a16:creationId xmlns:a16="http://schemas.microsoft.com/office/drawing/2014/main" id="{9A94596F-C724-4329-BF91-C2168EFA648E}"/>
              </a:ext>
            </a:extLst>
          </p:cNvPr>
          <p:cNvSpPr>
            <a:spLocks noGrp="1"/>
          </p:cNvSpPr>
          <p:nvPr>
            <p:ph type="subTitle" idx="1"/>
          </p:nvPr>
        </p:nvSpPr>
        <p:spPr>
          <a:xfrm>
            <a:off x="3013023" y="4865107"/>
            <a:ext cx="6880486" cy="1655762"/>
          </a:xfrm>
        </p:spPr>
        <p:txBody>
          <a:bodyPr>
            <a:normAutofit/>
          </a:bodyPr>
          <a:lstStyle/>
          <a:p>
            <a:pPr algn="l"/>
            <a:r>
              <a:rPr lang="en-GB" sz="3600" dirty="0">
                <a:solidFill>
                  <a:schemeClr val="bg1">
                    <a:lumMod val="50000"/>
                  </a:schemeClr>
                </a:solidFill>
              </a:rPr>
              <a:t>Nadia Karra</a:t>
            </a:r>
            <a:r>
              <a:rPr lang="el-GR" sz="3600" dirty="0">
                <a:solidFill>
                  <a:schemeClr val="bg1">
                    <a:lumMod val="50000"/>
                  </a:schemeClr>
                </a:solidFill>
              </a:rPr>
              <a:t>, </a:t>
            </a:r>
            <a:r>
              <a:rPr lang="en-GB" sz="3600" dirty="0">
                <a:solidFill>
                  <a:schemeClr val="bg1">
                    <a:lumMod val="50000"/>
                  </a:schemeClr>
                </a:solidFill>
              </a:rPr>
              <a:t>Economist</a:t>
            </a:r>
            <a:r>
              <a:rPr lang="el-GR" sz="3600" dirty="0">
                <a:solidFill>
                  <a:schemeClr val="bg1">
                    <a:lumMod val="50000"/>
                  </a:schemeClr>
                </a:solidFill>
              </a:rPr>
              <a:t>/</a:t>
            </a:r>
            <a:r>
              <a:rPr lang="en-GB" sz="3600" dirty="0">
                <a:solidFill>
                  <a:schemeClr val="bg1">
                    <a:lumMod val="50000"/>
                  </a:schemeClr>
                </a:solidFill>
              </a:rPr>
              <a:t>Living Prospects Ltd.</a:t>
            </a:r>
            <a:r>
              <a:rPr lang="el-GR" sz="3600" dirty="0">
                <a:solidFill>
                  <a:schemeClr val="bg1">
                    <a:lumMod val="50000"/>
                  </a:schemeClr>
                </a:solidFill>
              </a:rPr>
              <a:t>,</a:t>
            </a:r>
            <a:r>
              <a:rPr lang="en-GB" sz="3600" dirty="0">
                <a:solidFill>
                  <a:schemeClr val="bg1">
                    <a:lumMod val="50000"/>
                  </a:schemeClr>
                </a:solidFill>
              </a:rPr>
              <a:t>external expert REMTH</a:t>
            </a:r>
            <a:endParaRPr lang="en-US" sz="3600" dirty="0">
              <a:solidFill>
                <a:schemeClr val="bg1">
                  <a:lumMod val="50000"/>
                </a:schemeClr>
              </a:solidFill>
            </a:endParaRPr>
          </a:p>
        </p:txBody>
      </p:sp>
      <p:sp>
        <p:nvSpPr>
          <p:cNvPr id="4" name="Rectangle 3">
            <a:extLst>
              <a:ext uri="{FF2B5EF4-FFF2-40B4-BE49-F238E27FC236}">
                <a16:creationId xmlns:a16="http://schemas.microsoft.com/office/drawing/2014/main" id="{9C6A99CE-2E54-4ACB-97B1-D2D5B591B12B}"/>
              </a:ext>
            </a:extLst>
          </p:cNvPr>
          <p:cNvSpPr/>
          <p:nvPr/>
        </p:nvSpPr>
        <p:spPr>
          <a:xfrm>
            <a:off x="9548734" y="374754"/>
            <a:ext cx="2248525" cy="16181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7B94773-E445-4513-995A-787168E441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48734" y="527306"/>
            <a:ext cx="1841265" cy="1313033"/>
          </a:xfrm>
          <a:prstGeom prst="rect">
            <a:avLst/>
          </a:prstGeom>
        </p:spPr>
      </p:pic>
      <p:pic>
        <p:nvPicPr>
          <p:cNvPr id="7" name="Εικόνα 6">
            <a:extLst>
              <a:ext uri="{FF2B5EF4-FFF2-40B4-BE49-F238E27FC236}">
                <a16:creationId xmlns:a16="http://schemas.microsoft.com/office/drawing/2014/main" id="{3DB40FEA-9E33-4D2E-9F77-48133DF603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271" y="4865107"/>
            <a:ext cx="2481458" cy="1080164"/>
          </a:xfrm>
          <a:prstGeom prst="rect">
            <a:avLst/>
          </a:prstGeom>
        </p:spPr>
      </p:pic>
      <p:pic>
        <p:nvPicPr>
          <p:cNvPr id="8" name="Picture 5">
            <a:extLst>
              <a:ext uri="{FF2B5EF4-FFF2-40B4-BE49-F238E27FC236}">
                <a16:creationId xmlns:a16="http://schemas.microsoft.com/office/drawing/2014/main" id="{300DF4E2-8B2D-486C-B8B1-5B2DC167822B}"/>
              </a:ext>
            </a:extLst>
          </p:cNvPr>
          <p:cNvPicPr>
            <a:picLocks noChangeAspect="1"/>
          </p:cNvPicPr>
          <p:nvPr/>
        </p:nvPicPr>
        <p:blipFill>
          <a:blip r:embed="rId4"/>
          <a:stretch>
            <a:fillRect/>
          </a:stretch>
        </p:blipFill>
        <p:spPr>
          <a:xfrm>
            <a:off x="762584" y="6164619"/>
            <a:ext cx="1417528" cy="539060"/>
          </a:xfrm>
          <a:prstGeom prst="rect">
            <a:avLst/>
          </a:prstGeom>
        </p:spPr>
      </p:pic>
    </p:spTree>
    <p:extLst>
      <p:ext uri="{BB962C8B-B14F-4D97-AF65-F5344CB8AC3E}">
        <p14:creationId xmlns:p14="http://schemas.microsoft.com/office/powerpoint/2010/main" val="2128461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The Institution of the Social Economy</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73331"/>
            <a:ext cx="11146974" cy="3907317"/>
          </a:xfrm>
        </p:spPr>
        <p:txBody>
          <a:bodyPr>
            <a:normAutofit/>
          </a:bodyPr>
          <a:lstStyle/>
          <a:p>
            <a:pPr marL="0" indent="0">
              <a:buNone/>
            </a:pPr>
            <a:r>
              <a:rPr lang="en-GB" sz="2800" dirty="0">
                <a:effectLst/>
                <a:ea typeface="Calibri" panose="020F0502020204030204" pitchFamily="34" charset="0"/>
              </a:rPr>
              <a:t>The social economy arises from the need for new solutions to various issues of society (social, economic or environmental) that meet the needs that have been ignored (or insufficiently met) by the private or public sector. It has a unique role to play in creating a strong, sustainable and inclusive society.</a:t>
            </a:r>
            <a:endParaRPr lang="en-GB" sz="2800" u="sng" dirty="0">
              <a:effectLst/>
              <a:ea typeface="Calibri" panose="020F0502020204030204" pitchFamily="34" charset="0"/>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82131F4E-9952-4565-AE69-ADEA12AA40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E139E0F7-CBB2-4A60-AFCA-9FC11F4928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01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Social Economy, what is it?</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3" y="2188662"/>
            <a:ext cx="11146974" cy="3907317"/>
          </a:xfrm>
        </p:spPr>
        <p:txBody>
          <a:bodyPr>
            <a:normAutofit/>
          </a:bodyPr>
          <a:lstStyle/>
          <a:p>
            <a:pPr marL="0" indent="0" algn="just">
              <a:buNone/>
            </a:pPr>
            <a:r>
              <a:rPr lang="en-GB" sz="3600" dirty="0">
                <a:effectLst/>
                <a:ea typeface="Calibri" panose="020F0502020204030204" pitchFamily="34" charset="0"/>
              </a:rPr>
              <a:t>According to Law 4019/2011, the Social Economy is defined as “the totality of </a:t>
            </a:r>
            <a:r>
              <a:rPr lang="en-GB" sz="3600" b="1" dirty="0">
                <a:effectLst/>
                <a:ea typeface="Calibri" panose="020F0502020204030204" pitchFamily="34" charset="0"/>
              </a:rPr>
              <a:t>economic, business, productive and social activities</a:t>
            </a:r>
            <a:r>
              <a:rPr lang="en-GB" sz="3600" dirty="0">
                <a:effectLst/>
                <a:ea typeface="Calibri" panose="020F0502020204030204" pitchFamily="34" charset="0"/>
              </a:rPr>
              <a:t>, which are undertaken by </a:t>
            </a:r>
            <a:r>
              <a:rPr lang="en-GB" sz="3600" b="1" dirty="0">
                <a:effectLst/>
                <a:ea typeface="Calibri" panose="020F0502020204030204" pitchFamily="34" charset="0"/>
              </a:rPr>
              <a:t>legal persons or associations of persons</a:t>
            </a:r>
            <a:r>
              <a:rPr lang="en-GB" sz="3600" dirty="0">
                <a:effectLst/>
                <a:ea typeface="Calibri" panose="020F0502020204030204" pitchFamily="34" charset="0"/>
              </a:rPr>
              <a:t>, whose statutory purpose is the </a:t>
            </a:r>
            <a:r>
              <a:rPr lang="en-GB" sz="3600" b="1" dirty="0">
                <a:effectLst/>
                <a:ea typeface="Calibri" panose="020F0502020204030204" pitchFamily="34" charset="0"/>
              </a:rPr>
              <a:t>pursuit of the collective benefit and the service of general social interests </a:t>
            </a:r>
            <a:r>
              <a:rPr lang="en-GB" sz="3600" dirty="0">
                <a:effectLst/>
                <a:ea typeface="Calibri" panose="020F0502020204030204" pitchFamily="34" charset="0"/>
              </a:rPr>
              <a:t>".</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622D5DFF-C168-4BFA-B1B3-B4B29FA4AB1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7DDC7DC3-0085-49CF-8A36-07D56540866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1952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What does the Social Economy include?</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73331"/>
            <a:ext cx="11146974" cy="3907317"/>
          </a:xfrm>
        </p:spPr>
        <p:txBody>
          <a:bodyPr>
            <a:normAutofit/>
          </a:bodyPr>
          <a:lstStyle/>
          <a:p>
            <a:pPr marL="0" indent="0" algn="just">
              <a:buNone/>
            </a:pPr>
            <a:r>
              <a:rPr lang="en-GB" sz="2800" dirty="0">
                <a:effectLst/>
                <a:ea typeface="Calibri" panose="020F0502020204030204" pitchFamily="34" charset="0"/>
              </a:rPr>
              <a:t>A </a:t>
            </a:r>
            <a:r>
              <a:rPr lang="en-GB" sz="2800" b="1" dirty="0">
                <a:effectLst/>
                <a:ea typeface="Calibri" panose="020F0502020204030204" pitchFamily="34" charset="0"/>
              </a:rPr>
              <a:t>set of organizations </a:t>
            </a:r>
            <a:r>
              <a:rPr lang="en-GB" sz="2800" dirty="0">
                <a:effectLst/>
                <a:ea typeface="Calibri" panose="020F0502020204030204" pitchFamily="34" charset="0"/>
              </a:rPr>
              <a:t>that operate in a </a:t>
            </a:r>
            <a:r>
              <a:rPr lang="en-GB" sz="2800" b="1" dirty="0">
                <a:effectLst/>
                <a:ea typeface="Calibri" panose="020F0502020204030204" pitchFamily="34" charset="0"/>
              </a:rPr>
              <a:t>democratic way</a:t>
            </a:r>
          </a:p>
          <a:p>
            <a:pPr marL="0" indent="0" algn="just">
              <a:buNone/>
            </a:pPr>
            <a:r>
              <a:rPr lang="en-GB" sz="2800" dirty="0">
                <a:effectLst/>
                <a:ea typeface="Calibri" panose="020F0502020204030204" pitchFamily="34" charset="0"/>
              </a:rPr>
              <a:t>Providing </a:t>
            </a:r>
            <a:r>
              <a:rPr lang="en-GB" sz="2800" b="1" dirty="0">
                <a:effectLst/>
                <a:ea typeface="Calibri" panose="020F0502020204030204" pitchFamily="34" charset="0"/>
              </a:rPr>
              <a:t>equality of members, solidarity and equal treatment </a:t>
            </a:r>
            <a:r>
              <a:rPr lang="en-GB" sz="2800" dirty="0">
                <a:effectLst/>
                <a:ea typeface="Calibri" panose="020F0502020204030204" pitchFamily="34" charset="0"/>
              </a:rPr>
              <a:t>for all participants,</a:t>
            </a:r>
          </a:p>
          <a:p>
            <a:pPr marL="0" indent="0" algn="just">
              <a:buNone/>
            </a:pPr>
            <a:r>
              <a:rPr lang="en-GB" sz="2800" dirty="0">
                <a:effectLst/>
                <a:ea typeface="Calibri" panose="020F0502020204030204" pitchFamily="34" charset="0"/>
              </a:rPr>
              <a:t>It primarily pursues </a:t>
            </a:r>
            <a:r>
              <a:rPr lang="en-GB" sz="2800" b="1" dirty="0">
                <a:effectLst/>
                <a:ea typeface="Calibri" panose="020F0502020204030204" pitchFamily="34" charset="0"/>
              </a:rPr>
              <a:t>social goals </a:t>
            </a:r>
            <a:r>
              <a:rPr lang="en-GB" sz="2800" dirty="0">
                <a:effectLst/>
                <a:ea typeface="Calibri" panose="020F0502020204030204" pitchFamily="34" charset="0"/>
              </a:rPr>
              <a:t>and the </a:t>
            </a:r>
            <a:r>
              <a:rPr lang="en-GB" sz="2800" b="1" dirty="0">
                <a:effectLst/>
                <a:ea typeface="Calibri" panose="020F0502020204030204" pitchFamily="34" charset="0"/>
              </a:rPr>
              <a:t>production of goods and services </a:t>
            </a:r>
            <a:r>
              <a:rPr lang="en-GB" sz="2800" dirty="0">
                <a:effectLst/>
                <a:ea typeface="Calibri" panose="020F0502020204030204" pitchFamily="34" charset="0"/>
              </a:rPr>
              <a:t>alongside the Market and the state and</a:t>
            </a:r>
          </a:p>
          <a:p>
            <a:pPr marL="0" indent="0" algn="just">
              <a:buNone/>
            </a:pPr>
            <a:r>
              <a:rPr lang="en-GB" sz="2800" dirty="0">
                <a:effectLst/>
                <a:ea typeface="Calibri" panose="020F0502020204030204" pitchFamily="34" charset="0"/>
              </a:rPr>
              <a:t>They are characterized by </a:t>
            </a:r>
            <a:r>
              <a:rPr lang="en-GB" sz="2800" b="1" dirty="0">
                <a:effectLst/>
                <a:ea typeface="Calibri" panose="020F0502020204030204" pitchFamily="34" charset="0"/>
              </a:rPr>
              <a:t>participatory governance systems</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7ED896AA-D7E1-4C26-B6C7-0AAEA8E763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0FC7AEF8-51A7-43E9-B76D-A8A2F6EC72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0149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Principles of Social Economy</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3" y="2000250"/>
            <a:ext cx="11146974" cy="4095729"/>
          </a:xfrm>
        </p:spPr>
        <p:txBody>
          <a:bodyPr>
            <a:normAutofit lnSpcReduction="10000"/>
          </a:bodyPr>
          <a:lstStyle/>
          <a:p>
            <a:pPr algn="just">
              <a:buFont typeface="Wingdings" panose="05000000000000000000" pitchFamily="2" charset="2"/>
              <a:buChar char="v"/>
            </a:pPr>
            <a:r>
              <a:rPr lang="en-GB" sz="2800" b="1" dirty="0">
                <a:effectLst/>
                <a:ea typeface="Calibri" panose="020F0502020204030204" pitchFamily="34" charset="0"/>
              </a:rPr>
              <a:t>Democratic</a:t>
            </a:r>
            <a:r>
              <a:rPr lang="en-GB" sz="2800" dirty="0">
                <a:effectLst/>
                <a:ea typeface="Calibri" panose="020F0502020204030204" pitchFamily="34" charset="0"/>
              </a:rPr>
              <a:t> administration and decision-making process</a:t>
            </a:r>
          </a:p>
          <a:p>
            <a:pPr algn="just">
              <a:buFont typeface="Wingdings" panose="05000000000000000000" pitchFamily="2" charset="2"/>
              <a:buChar char="v"/>
            </a:pPr>
            <a:r>
              <a:rPr lang="en-GB" sz="2800" b="1" dirty="0">
                <a:effectLst/>
                <a:ea typeface="Calibri" panose="020F0502020204030204" pitchFamily="34" charset="0"/>
              </a:rPr>
              <a:t>Free and open participation of members</a:t>
            </a:r>
          </a:p>
          <a:p>
            <a:pPr algn="just">
              <a:buFont typeface="Wingdings" panose="05000000000000000000" pitchFamily="2" charset="2"/>
              <a:buChar char="v"/>
            </a:pPr>
            <a:r>
              <a:rPr lang="en-GB" sz="2800" dirty="0">
                <a:effectLst/>
                <a:ea typeface="Calibri" panose="020F0502020204030204" pitchFamily="34" charset="0"/>
              </a:rPr>
              <a:t>Fair distribution of the surplus for the most part, in order to achieve goals that promote </a:t>
            </a:r>
            <a:r>
              <a:rPr lang="en-GB" sz="2800" b="1" dirty="0">
                <a:effectLst/>
                <a:ea typeface="Calibri" panose="020F0502020204030204" pitchFamily="34" charset="0"/>
              </a:rPr>
              <a:t>Sustainable Development and Serve the interests of the members or the common interest</a:t>
            </a:r>
          </a:p>
          <a:p>
            <a:pPr algn="just">
              <a:buFont typeface="Wingdings" panose="05000000000000000000" pitchFamily="2" charset="2"/>
              <a:buChar char="v"/>
            </a:pPr>
            <a:r>
              <a:rPr lang="en-GB" sz="2800" b="1" dirty="0">
                <a:effectLst/>
                <a:ea typeface="Calibri" panose="020F0502020204030204" pitchFamily="34" charset="0"/>
              </a:rPr>
              <a:t>Social cohesion</a:t>
            </a:r>
          </a:p>
          <a:p>
            <a:pPr algn="just">
              <a:buFont typeface="Wingdings" panose="05000000000000000000" pitchFamily="2" charset="2"/>
              <a:buChar char="v"/>
            </a:pPr>
            <a:r>
              <a:rPr lang="en-GB" sz="2800" b="1" dirty="0">
                <a:effectLst/>
                <a:ea typeface="Calibri" panose="020F0502020204030204" pitchFamily="34" charset="0"/>
              </a:rPr>
              <a:t>Solidarity and Social Responsibility</a:t>
            </a:r>
          </a:p>
          <a:p>
            <a:pPr algn="just">
              <a:buFont typeface="Wingdings" panose="05000000000000000000" pitchFamily="2" charset="2"/>
              <a:buChar char="v"/>
            </a:pPr>
            <a:r>
              <a:rPr lang="en-GB" sz="2800" b="1" dirty="0">
                <a:effectLst/>
                <a:ea typeface="Calibri" panose="020F0502020204030204" pitchFamily="34" charset="0"/>
              </a:rPr>
              <a:t>Priority to the Individual and Social Goal</a:t>
            </a:r>
            <a:r>
              <a:rPr lang="en-GB" sz="2800" dirty="0">
                <a:effectLst/>
                <a:ea typeface="Calibri" panose="020F0502020204030204" pitchFamily="34" charset="0"/>
              </a:rPr>
              <a:t>, over capital</a:t>
            </a:r>
          </a:p>
          <a:p>
            <a:pPr algn="just">
              <a:buFont typeface="Wingdings" panose="05000000000000000000" pitchFamily="2" charset="2"/>
              <a:buChar char="v"/>
            </a:pPr>
            <a:r>
              <a:rPr lang="en-GB" sz="2800" dirty="0">
                <a:effectLst/>
                <a:ea typeface="Calibri" panose="020F0502020204030204" pitchFamily="34" charset="0"/>
              </a:rPr>
              <a:t>Implementation of </a:t>
            </a:r>
            <a:r>
              <a:rPr lang="en-GB" sz="2800" b="1" dirty="0">
                <a:effectLst/>
                <a:ea typeface="Calibri" panose="020F0502020204030204" pitchFamily="34" charset="0"/>
              </a:rPr>
              <a:t>Independence and Autonomy </a:t>
            </a:r>
            <a:r>
              <a:rPr lang="en-GB" sz="2800" dirty="0">
                <a:effectLst/>
                <a:ea typeface="Calibri" panose="020F0502020204030204" pitchFamily="34" charset="0"/>
              </a:rPr>
              <a:t>vis-.-Vis the state</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A097EE48-45EF-42BE-806B-55DC62345A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DF7F5125-A1F2-4A0B-92FC-ECCCA7265C7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4947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The Social Economy and other sectors of the Economy</a:t>
            </a:r>
            <a:endParaRPr lang="it-IT" dirty="0"/>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Θέση περιεχομένου 5">
            <a:extLst>
              <a:ext uri="{FF2B5EF4-FFF2-40B4-BE49-F238E27FC236}">
                <a16:creationId xmlns:a16="http://schemas.microsoft.com/office/drawing/2014/main" id="{F4894128-9906-4512-86F4-301E323832ED}"/>
              </a:ext>
            </a:extLst>
          </p:cNvPr>
          <p:cNvPicPr>
            <a:picLocks noGrp="1" noChangeAspect="1"/>
          </p:cNvPicPr>
          <p:nvPr>
            <p:ph idx="1"/>
          </p:nvPr>
        </p:nvPicPr>
        <p:blipFill>
          <a:blip r:embed="rId4"/>
          <a:stretch>
            <a:fillRect/>
          </a:stretch>
        </p:blipFill>
        <p:spPr>
          <a:xfrm>
            <a:off x="8400489" y="2078206"/>
            <a:ext cx="3286864" cy="660123"/>
          </a:xfrm>
        </p:spPr>
      </p:pic>
      <p:grpSp>
        <p:nvGrpSpPr>
          <p:cNvPr id="8" name="Group 40">
            <a:extLst>
              <a:ext uri="{FF2B5EF4-FFF2-40B4-BE49-F238E27FC236}">
                <a16:creationId xmlns:a16="http://schemas.microsoft.com/office/drawing/2014/main" id="{E0725CC2-B8DC-4C3C-BD8A-E68CB990E72B}"/>
              </a:ext>
            </a:extLst>
          </p:cNvPr>
          <p:cNvGrpSpPr>
            <a:grpSpLocks noChangeAspect="1"/>
          </p:cNvGrpSpPr>
          <p:nvPr/>
        </p:nvGrpSpPr>
        <p:grpSpPr bwMode="auto">
          <a:xfrm>
            <a:off x="611188" y="2060575"/>
            <a:ext cx="7705725" cy="3592513"/>
            <a:chOff x="1416" y="-1095"/>
            <a:chExt cx="9385" cy="4450"/>
          </a:xfrm>
        </p:grpSpPr>
        <p:sp>
          <p:nvSpPr>
            <p:cNvPr id="9" name="AutoShape 41">
              <a:extLst>
                <a:ext uri="{FF2B5EF4-FFF2-40B4-BE49-F238E27FC236}">
                  <a16:creationId xmlns:a16="http://schemas.microsoft.com/office/drawing/2014/main" id="{7E1DF994-2DFB-4F78-BA4C-9CB29985FCE5}"/>
                </a:ext>
              </a:extLst>
            </p:cNvPr>
            <p:cNvSpPr>
              <a:spLocks noChangeAspect="1" noChangeArrowheads="1"/>
            </p:cNvSpPr>
            <p:nvPr/>
          </p:nvSpPr>
          <p:spPr bwMode="auto">
            <a:xfrm>
              <a:off x="1416" y="-1095"/>
              <a:ext cx="9385" cy="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 name="Rectangle 42">
              <a:extLst>
                <a:ext uri="{FF2B5EF4-FFF2-40B4-BE49-F238E27FC236}">
                  <a16:creationId xmlns:a16="http://schemas.microsoft.com/office/drawing/2014/main" id="{5097616F-69DB-478A-98DD-C223A3E4CD9D}"/>
                </a:ext>
              </a:extLst>
            </p:cNvPr>
            <p:cNvSpPr>
              <a:spLocks noChangeArrowheads="1"/>
            </p:cNvSpPr>
            <p:nvPr/>
          </p:nvSpPr>
          <p:spPr bwMode="auto">
            <a:xfrm>
              <a:off x="2512" y="-935"/>
              <a:ext cx="2818" cy="1120"/>
            </a:xfrm>
            <a:prstGeom prst="rect">
              <a:avLst/>
            </a:prstGeom>
            <a:solidFill>
              <a:srgbClr val="99CCFF"/>
            </a:solidFill>
            <a:ln w="9525">
              <a:solidFill>
                <a:srgbClr val="003300"/>
              </a:solidFill>
              <a:miter lim="800000"/>
              <a:headEnd/>
              <a:tailEnd/>
            </a:ln>
          </p:spPr>
          <p:txBody>
            <a:bodyPr/>
            <a:lstStyle/>
            <a:p>
              <a:endParaRPr lang="en-GB"/>
            </a:p>
          </p:txBody>
        </p:sp>
        <p:sp>
          <p:nvSpPr>
            <p:cNvPr id="11" name="Rectangle 43">
              <a:extLst>
                <a:ext uri="{FF2B5EF4-FFF2-40B4-BE49-F238E27FC236}">
                  <a16:creationId xmlns:a16="http://schemas.microsoft.com/office/drawing/2014/main" id="{E63A78DA-A3D5-487F-9B8F-E0E906570AE3}"/>
                </a:ext>
              </a:extLst>
            </p:cNvPr>
            <p:cNvSpPr>
              <a:spLocks noChangeArrowheads="1"/>
            </p:cNvSpPr>
            <p:nvPr/>
          </p:nvSpPr>
          <p:spPr bwMode="auto">
            <a:xfrm>
              <a:off x="8071" y="-1024"/>
              <a:ext cx="2389" cy="4204"/>
            </a:xfrm>
            <a:prstGeom prst="rect">
              <a:avLst/>
            </a:prstGeom>
            <a:solidFill>
              <a:srgbClr val="CCFFFF"/>
            </a:solidFill>
            <a:ln w="9525">
              <a:solidFill>
                <a:srgbClr val="000000"/>
              </a:solidFill>
              <a:miter lim="800000"/>
              <a:headEnd/>
              <a:tailEnd/>
            </a:ln>
          </p:spPr>
          <p:txBody>
            <a:bodyPr/>
            <a:lstStyle/>
            <a:p>
              <a:endParaRPr lang="en-GB"/>
            </a:p>
          </p:txBody>
        </p:sp>
        <p:sp>
          <p:nvSpPr>
            <p:cNvPr id="12" name="Line 44">
              <a:extLst>
                <a:ext uri="{FF2B5EF4-FFF2-40B4-BE49-F238E27FC236}">
                  <a16:creationId xmlns:a16="http://schemas.microsoft.com/office/drawing/2014/main" id="{F021FEC9-379F-4DC2-A011-7CB88579CE40}"/>
                </a:ext>
              </a:extLst>
            </p:cNvPr>
            <p:cNvSpPr>
              <a:spLocks noChangeShapeType="1"/>
            </p:cNvSpPr>
            <p:nvPr/>
          </p:nvSpPr>
          <p:spPr bwMode="auto">
            <a:xfrm>
              <a:off x="2042" y="-455"/>
              <a:ext cx="1" cy="240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a:lstStyle/>
            <a:p>
              <a:endParaRPr lang="en-GB"/>
            </a:p>
          </p:txBody>
        </p:sp>
        <p:sp>
          <p:nvSpPr>
            <p:cNvPr id="13" name="Line 45">
              <a:extLst>
                <a:ext uri="{FF2B5EF4-FFF2-40B4-BE49-F238E27FC236}">
                  <a16:creationId xmlns:a16="http://schemas.microsoft.com/office/drawing/2014/main" id="{8167AC35-34AD-43B8-8499-95C96ADB46AF}"/>
                </a:ext>
              </a:extLst>
            </p:cNvPr>
            <p:cNvSpPr>
              <a:spLocks noChangeShapeType="1"/>
            </p:cNvSpPr>
            <p:nvPr/>
          </p:nvSpPr>
          <p:spPr bwMode="auto">
            <a:xfrm>
              <a:off x="2042" y="-455"/>
              <a:ext cx="470" cy="1"/>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4" name="Line 46">
              <a:extLst>
                <a:ext uri="{FF2B5EF4-FFF2-40B4-BE49-F238E27FC236}">
                  <a16:creationId xmlns:a16="http://schemas.microsoft.com/office/drawing/2014/main" id="{3E9A87A0-5D5C-44A2-AF28-5FA77BE8219F}"/>
                </a:ext>
              </a:extLst>
            </p:cNvPr>
            <p:cNvSpPr>
              <a:spLocks noChangeShapeType="1"/>
            </p:cNvSpPr>
            <p:nvPr/>
          </p:nvSpPr>
          <p:spPr bwMode="auto">
            <a:xfrm>
              <a:off x="2042" y="1945"/>
              <a:ext cx="470" cy="1"/>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5" name="Oval 47">
              <a:extLst>
                <a:ext uri="{FF2B5EF4-FFF2-40B4-BE49-F238E27FC236}">
                  <a16:creationId xmlns:a16="http://schemas.microsoft.com/office/drawing/2014/main" id="{5A5A205A-C8F2-40B2-A243-86ED7BA5D235}"/>
                </a:ext>
              </a:extLst>
            </p:cNvPr>
            <p:cNvSpPr>
              <a:spLocks noChangeArrowheads="1"/>
            </p:cNvSpPr>
            <p:nvPr/>
          </p:nvSpPr>
          <p:spPr bwMode="auto">
            <a:xfrm>
              <a:off x="8241" y="-148"/>
              <a:ext cx="2048" cy="1576"/>
            </a:xfrm>
            <a:prstGeom prst="ellipse">
              <a:avLst/>
            </a:prstGeom>
            <a:solidFill>
              <a:srgbClr val="00FFFF"/>
            </a:solidFill>
            <a:ln w="9525">
              <a:solidFill>
                <a:srgbClr val="000000"/>
              </a:solidFill>
              <a:prstDash val="dash"/>
              <a:round/>
              <a:headEnd/>
              <a:tailEnd/>
            </a:ln>
          </p:spPr>
          <p:txBody>
            <a:bodyPr/>
            <a:lstStyle/>
            <a:p>
              <a:endParaRPr lang="en-GB"/>
            </a:p>
          </p:txBody>
        </p:sp>
        <p:sp>
          <p:nvSpPr>
            <p:cNvPr id="16" name="Text Box 48">
              <a:extLst>
                <a:ext uri="{FF2B5EF4-FFF2-40B4-BE49-F238E27FC236}">
                  <a16:creationId xmlns:a16="http://schemas.microsoft.com/office/drawing/2014/main" id="{3611528C-147A-4FF5-8F6C-2341B1371BF9}"/>
                </a:ext>
              </a:extLst>
            </p:cNvPr>
            <p:cNvSpPr txBox="1">
              <a:spLocks noChangeArrowheads="1"/>
            </p:cNvSpPr>
            <p:nvPr/>
          </p:nvSpPr>
          <p:spPr bwMode="auto">
            <a:xfrm>
              <a:off x="8241" y="202"/>
              <a:ext cx="2047" cy="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GB" altLang="en-US" sz="1100" b="1" dirty="0">
                  <a:latin typeface="Tahoma" panose="020B0604030504040204" pitchFamily="34" charset="0"/>
                </a:rPr>
                <a:t>SOCIAL ENTREPRISES</a:t>
              </a:r>
              <a:endParaRPr lang="el-GR" altLang="en-US" dirty="0"/>
            </a:p>
          </p:txBody>
        </p:sp>
        <p:sp>
          <p:nvSpPr>
            <p:cNvPr id="17" name="Text Box 49">
              <a:extLst>
                <a:ext uri="{FF2B5EF4-FFF2-40B4-BE49-F238E27FC236}">
                  <a16:creationId xmlns:a16="http://schemas.microsoft.com/office/drawing/2014/main" id="{C3D98524-04CB-4ACC-B7A7-D037DBB2198D}"/>
                </a:ext>
              </a:extLst>
            </p:cNvPr>
            <p:cNvSpPr txBox="1">
              <a:spLocks noChangeArrowheads="1"/>
            </p:cNvSpPr>
            <p:nvPr/>
          </p:nvSpPr>
          <p:spPr bwMode="auto">
            <a:xfrm>
              <a:off x="7900" y="1428"/>
              <a:ext cx="2730" cy="1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l-GR" altLang="en-US" sz="1200" dirty="0"/>
            </a:p>
            <a:p>
              <a:pPr algn="ctr"/>
              <a:r>
                <a:rPr lang="fr-FR" altLang="en-US" sz="1200" dirty="0"/>
                <a:t>Non-Profit</a:t>
              </a:r>
            </a:p>
            <a:p>
              <a:pPr algn="ctr"/>
              <a:r>
                <a:rPr lang="fr-FR" altLang="en-US" sz="1200" dirty="0"/>
                <a:t>Organizations (Associations,</a:t>
              </a:r>
            </a:p>
            <a:p>
              <a:pPr algn="ctr"/>
              <a:r>
                <a:rPr lang="fr-FR" altLang="en-US" sz="1200" dirty="0"/>
                <a:t>Institutions </a:t>
              </a:r>
              <a:r>
                <a:rPr lang="fr-FR" altLang="en-US" sz="1200" dirty="0" err="1"/>
                <a:t>etc</a:t>
              </a:r>
              <a:r>
                <a:rPr lang="fr-FR" altLang="en-US" sz="1200" dirty="0"/>
                <a:t>)</a:t>
              </a:r>
              <a:endParaRPr lang="el-GR" altLang="en-US" dirty="0"/>
            </a:p>
          </p:txBody>
        </p:sp>
        <p:sp>
          <p:nvSpPr>
            <p:cNvPr id="18" name="Rectangle 50">
              <a:extLst>
                <a:ext uri="{FF2B5EF4-FFF2-40B4-BE49-F238E27FC236}">
                  <a16:creationId xmlns:a16="http://schemas.microsoft.com/office/drawing/2014/main" id="{CC8EEE64-481A-4FFD-B1D8-DF710798E432}"/>
                </a:ext>
              </a:extLst>
            </p:cNvPr>
            <p:cNvSpPr>
              <a:spLocks noChangeArrowheads="1"/>
            </p:cNvSpPr>
            <p:nvPr/>
          </p:nvSpPr>
          <p:spPr bwMode="auto">
            <a:xfrm>
              <a:off x="2512" y="1305"/>
              <a:ext cx="2818" cy="1120"/>
            </a:xfrm>
            <a:prstGeom prst="rect">
              <a:avLst/>
            </a:prstGeom>
            <a:solidFill>
              <a:srgbClr val="00CCFF"/>
            </a:solidFill>
            <a:ln w="9525">
              <a:solidFill>
                <a:srgbClr val="003300"/>
              </a:solidFill>
              <a:miter lim="800000"/>
              <a:headEnd/>
              <a:tailEnd/>
            </a:ln>
          </p:spPr>
          <p:txBody>
            <a:bodyPr/>
            <a:lstStyle/>
            <a:p>
              <a:endParaRPr lang="en-GB"/>
            </a:p>
          </p:txBody>
        </p:sp>
        <p:sp>
          <p:nvSpPr>
            <p:cNvPr id="19" name="Text Box 51">
              <a:extLst>
                <a:ext uri="{FF2B5EF4-FFF2-40B4-BE49-F238E27FC236}">
                  <a16:creationId xmlns:a16="http://schemas.microsoft.com/office/drawing/2014/main" id="{F2E61854-FF68-487E-8469-9BC8A6409B26}"/>
                </a:ext>
              </a:extLst>
            </p:cNvPr>
            <p:cNvSpPr txBox="1">
              <a:spLocks noChangeArrowheads="1"/>
            </p:cNvSpPr>
            <p:nvPr/>
          </p:nvSpPr>
          <p:spPr bwMode="auto">
            <a:xfrm>
              <a:off x="5486" y="345"/>
              <a:ext cx="2191" cy="960"/>
            </a:xfrm>
            <a:prstGeom prst="rect">
              <a:avLst/>
            </a:prstGeom>
            <a:solidFill>
              <a:srgbClr val="CCFFFF"/>
            </a:solidFill>
            <a:ln w="9525">
              <a:solidFill>
                <a:srgbClr val="000000"/>
              </a:solidFill>
              <a:miter lim="800000"/>
              <a:headEnd/>
              <a:tailEnd/>
            </a:ln>
          </p:spPr>
          <p:txBody>
            <a:bodyPr/>
            <a:lstStyle/>
            <a:p>
              <a:pPr algn="ctr"/>
              <a:r>
                <a:rPr lang="en-GB" altLang="en-US" sz="1200" b="1" dirty="0">
                  <a:latin typeface="Tahoma" panose="020B0604030504040204" pitchFamily="34" charset="0"/>
                </a:rPr>
                <a:t>SOCIAL ECONOMY – THIRD SECTOR</a:t>
              </a:r>
              <a:endParaRPr lang="el-GR" altLang="en-US" dirty="0"/>
            </a:p>
          </p:txBody>
        </p:sp>
        <p:sp>
          <p:nvSpPr>
            <p:cNvPr id="20" name="Text Box 52">
              <a:extLst>
                <a:ext uri="{FF2B5EF4-FFF2-40B4-BE49-F238E27FC236}">
                  <a16:creationId xmlns:a16="http://schemas.microsoft.com/office/drawing/2014/main" id="{354D2395-E357-420A-8E7D-6E386FC694D5}"/>
                </a:ext>
              </a:extLst>
            </p:cNvPr>
            <p:cNvSpPr txBox="1">
              <a:spLocks noChangeArrowheads="1"/>
            </p:cNvSpPr>
            <p:nvPr/>
          </p:nvSpPr>
          <p:spPr bwMode="auto">
            <a:xfrm>
              <a:off x="7677" y="665"/>
              <a:ext cx="313"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666699"/>
                  </a:solidFill>
                  <a:miter lim="800000"/>
                  <a:headEnd/>
                  <a:tailEnd/>
                </a14:hiddenLine>
              </a:ext>
            </a:extLst>
          </p:spPr>
          <p:txBody>
            <a:bodyPr/>
            <a:lstStyle/>
            <a:p>
              <a:r>
                <a:rPr lang="el-GR" altLang="en-US" sz="1200">
                  <a:solidFill>
                    <a:srgbClr val="336666"/>
                  </a:solidFill>
                  <a:latin typeface="Tahoma" panose="020B0604030504040204" pitchFamily="34" charset="0"/>
                </a:rPr>
                <a:t>=</a:t>
              </a:r>
              <a:endParaRPr lang="el-GR" altLang="en-US"/>
            </a:p>
          </p:txBody>
        </p:sp>
        <p:sp>
          <p:nvSpPr>
            <p:cNvPr id="21" name="Line 53">
              <a:extLst>
                <a:ext uri="{FF2B5EF4-FFF2-40B4-BE49-F238E27FC236}">
                  <a16:creationId xmlns:a16="http://schemas.microsoft.com/office/drawing/2014/main" id="{61FD8384-7826-4B7B-BD14-5E35117B2780}"/>
                </a:ext>
              </a:extLst>
            </p:cNvPr>
            <p:cNvSpPr>
              <a:spLocks noChangeShapeType="1"/>
            </p:cNvSpPr>
            <p:nvPr/>
          </p:nvSpPr>
          <p:spPr bwMode="auto">
            <a:xfrm flipH="1" flipV="1">
              <a:off x="5486" y="-455"/>
              <a:ext cx="1095" cy="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 name="Line 54">
              <a:extLst>
                <a:ext uri="{FF2B5EF4-FFF2-40B4-BE49-F238E27FC236}">
                  <a16:creationId xmlns:a16="http://schemas.microsoft.com/office/drawing/2014/main" id="{F8F7C6B5-54A5-4EB7-A333-7878AFAB4E31}"/>
                </a:ext>
              </a:extLst>
            </p:cNvPr>
            <p:cNvSpPr>
              <a:spLocks noChangeShapeType="1"/>
            </p:cNvSpPr>
            <p:nvPr/>
          </p:nvSpPr>
          <p:spPr bwMode="auto">
            <a:xfrm flipH="1">
              <a:off x="5486" y="1305"/>
              <a:ext cx="1095" cy="6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 name="Text Box 55">
              <a:extLst>
                <a:ext uri="{FF2B5EF4-FFF2-40B4-BE49-F238E27FC236}">
                  <a16:creationId xmlns:a16="http://schemas.microsoft.com/office/drawing/2014/main" id="{CD74AB6D-E24D-481C-9695-94063CB85659}"/>
                </a:ext>
              </a:extLst>
            </p:cNvPr>
            <p:cNvSpPr txBox="1">
              <a:spLocks noChangeArrowheads="1"/>
            </p:cNvSpPr>
            <p:nvPr/>
          </p:nvSpPr>
          <p:spPr bwMode="auto">
            <a:xfrm>
              <a:off x="2668" y="1465"/>
              <a:ext cx="2505"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GB" altLang="en-US" sz="1100" b="1" dirty="0">
                  <a:latin typeface="Tahoma" panose="020B0604030504040204" pitchFamily="34" charset="0"/>
                </a:rPr>
                <a:t>PUBLIC</a:t>
              </a:r>
            </a:p>
            <a:p>
              <a:pPr algn="ctr"/>
              <a:r>
                <a:rPr lang="en-GB" altLang="en-US" sz="1100" b="1" dirty="0">
                  <a:latin typeface="Tahoma" panose="020B0604030504040204" pitchFamily="34" charset="0"/>
                </a:rPr>
                <a:t>SECTOR</a:t>
              </a:r>
              <a:endParaRPr lang="el-GR" altLang="en-US" sz="1100" dirty="0"/>
            </a:p>
          </p:txBody>
        </p:sp>
        <p:sp>
          <p:nvSpPr>
            <p:cNvPr id="24" name="Text Box 56">
              <a:extLst>
                <a:ext uri="{FF2B5EF4-FFF2-40B4-BE49-F238E27FC236}">
                  <a16:creationId xmlns:a16="http://schemas.microsoft.com/office/drawing/2014/main" id="{A5C16C43-3CC4-4A51-AB40-B5BAB74F141E}"/>
                </a:ext>
              </a:extLst>
            </p:cNvPr>
            <p:cNvSpPr txBox="1">
              <a:spLocks noChangeArrowheads="1"/>
            </p:cNvSpPr>
            <p:nvPr/>
          </p:nvSpPr>
          <p:spPr bwMode="auto">
            <a:xfrm>
              <a:off x="7900" y="-849"/>
              <a:ext cx="2693" cy="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GB" altLang="en-US" sz="1100" b="1" dirty="0">
                  <a:solidFill>
                    <a:srgbClr val="000000"/>
                  </a:solidFill>
                  <a:latin typeface="Tahoma" panose="020B0604030504040204" pitchFamily="34" charset="0"/>
                </a:rPr>
                <a:t>COOPERATIVES</a:t>
              </a:r>
              <a:endParaRPr lang="el-GR" altLang="en-US" sz="1100" dirty="0"/>
            </a:p>
          </p:txBody>
        </p:sp>
        <p:sp>
          <p:nvSpPr>
            <p:cNvPr id="25" name="Text Box 57">
              <a:extLst>
                <a:ext uri="{FF2B5EF4-FFF2-40B4-BE49-F238E27FC236}">
                  <a16:creationId xmlns:a16="http://schemas.microsoft.com/office/drawing/2014/main" id="{6540C3B4-F0DE-4D22-AAF2-990B794EC464}"/>
                </a:ext>
              </a:extLst>
            </p:cNvPr>
            <p:cNvSpPr txBox="1">
              <a:spLocks noChangeArrowheads="1"/>
            </p:cNvSpPr>
            <p:nvPr/>
          </p:nvSpPr>
          <p:spPr bwMode="auto">
            <a:xfrm>
              <a:off x="2610" y="-849"/>
              <a:ext cx="2560" cy="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GB" altLang="en-US" sz="1100" b="1" dirty="0">
                  <a:latin typeface="Tahoma" panose="020B0604030504040204" pitchFamily="34" charset="0"/>
                </a:rPr>
                <a:t>TRADITIONAL PRIVATE SECTOR</a:t>
              </a:r>
            </a:p>
            <a:p>
              <a:pPr algn="ctr"/>
              <a:r>
                <a:rPr lang="en-GB" altLang="en-US" sz="1100" b="1" dirty="0">
                  <a:latin typeface="Tahoma" panose="020B0604030504040204" pitchFamily="34" charset="0"/>
                </a:rPr>
                <a:t>(FOR PROFIT)</a:t>
              </a:r>
              <a:endParaRPr lang="el-GR" altLang="en-US" dirty="0"/>
            </a:p>
          </p:txBody>
        </p:sp>
      </p:grpSp>
      <p:pic>
        <p:nvPicPr>
          <p:cNvPr id="26" name="Εικόνα 5">
            <a:extLst>
              <a:ext uri="{FF2B5EF4-FFF2-40B4-BE49-F238E27FC236}">
                <a16:creationId xmlns:a16="http://schemas.microsoft.com/office/drawing/2014/main" id="{FC33D5CC-8777-4319-A90B-AAE75E9DED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27" name="Εικόνα 38" descr="Image">
            <a:extLst>
              <a:ext uri="{FF2B5EF4-FFF2-40B4-BE49-F238E27FC236}">
                <a16:creationId xmlns:a16="http://schemas.microsoft.com/office/drawing/2014/main" id="{F2D43806-D0F8-4378-85D7-979046203F6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5048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Social economy goals</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3" y="2188662"/>
            <a:ext cx="11146974" cy="3907317"/>
          </a:xfrm>
        </p:spPr>
        <p:txBody>
          <a:bodyPr>
            <a:normAutofit lnSpcReduction="10000"/>
          </a:bodyPr>
          <a:lstStyle/>
          <a:p>
            <a:pPr marL="742950" indent="-742950" algn="just">
              <a:buAutoNum type="arabicPeriod"/>
            </a:pPr>
            <a:r>
              <a:rPr lang="en-GB" sz="3600" dirty="0">
                <a:effectLst/>
                <a:ea typeface="Calibri" panose="020F0502020204030204" pitchFamily="34" charset="0"/>
              </a:rPr>
              <a:t>Creating </a:t>
            </a:r>
            <a:r>
              <a:rPr lang="en-GB" sz="3600" b="1" dirty="0">
                <a:effectLst/>
                <a:ea typeface="Calibri" panose="020F0502020204030204" pitchFamily="34" charset="0"/>
              </a:rPr>
              <a:t>new jobs and supporting </a:t>
            </a:r>
            <a:r>
              <a:rPr lang="en-GB" sz="3600" dirty="0">
                <a:effectLst/>
                <a:ea typeface="Calibri" panose="020F0502020204030204" pitchFamily="34" charset="0"/>
              </a:rPr>
              <a:t>existing or new sources of employment</a:t>
            </a:r>
          </a:p>
          <a:p>
            <a:pPr marL="742950" indent="-742950" algn="just">
              <a:buAutoNum type="arabicPeriod"/>
            </a:pPr>
            <a:r>
              <a:rPr lang="en-GB" sz="3600" dirty="0">
                <a:effectLst/>
                <a:ea typeface="Calibri" panose="020F0502020204030204" pitchFamily="34" charset="0"/>
              </a:rPr>
              <a:t>The contribution of SE to the ever-developing of </a:t>
            </a:r>
            <a:r>
              <a:rPr lang="en-GB" sz="3600" b="1" dirty="0">
                <a:effectLst/>
                <a:ea typeface="Calibri" panose="020F0502020204030204" pitchFamily="34" charset="0"/>
              </a:rPr>
              <a:t>new economic sectors</a:t>
            </a:r>
          </a:p>
          <a:p>
            <a:pPr marL="742950" indent="-742950" algn="just">
              <a:buAutoNum type="arabicPeriod"/>
            </a:pPr>
            <a:r>
              <a:rPr lang="en-GB" sz="3600" dirty="0">
                <a:effectLst/>
                <a:ea typeface="Calibri" panose="020F0502020204030204" pitchFamily="34" charset="0"/>
              </a:rPr>
              <a:t>The contribution of SE to the modernization and the relative </a:t>
            </a:r>
            <a:r>
              <a:rPr lang="en-GB" sz="3600" b="1" dirty="0">
                <a:effectLst/>
                <a:ea typeface="Calibri" panose="020F0502020204030204" pitchFamily="34" charset="0"/>
              </a:rPr>
              <a:t>improvement of the markets</a:t>
            </a:r>
            <a:r>
              <a:rPr lang="en-GB" sz="3600" dirty="0">
                <a:effectLst/>
                <a:ea typeface="Calibri" panose="020F0502020204030204" pitchFamily="34" charset="0"/>
              </a:rPr>
              <a:t> at local level, regarding their economic structure and organizational form</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7F3B5AA4-FBD3-4AA4-A588-65FB030805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B1DA14BF-C41C-4AB8-A8D3-2CE2A8AE266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5336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Social economy goals</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3" y="2188662"/>
            <a:ext cx="11146974" cy="3907317"/>
          </a:xfrm>
        </p:spPr>
        <p:txBody>
          <a:bodyPr>
            <a:normAutofit fontScale="92500" lnSpcReduction="20000"/>
          </a:bodyPr>
          <a:lstStyle/>
          <a:p>
            <a:pPr marL="0" indent="0" algn="just">
              <a:buNone/>
            </a:pPr>
            <a:r>
              <a:rPr lang="en-GB" sz="3600" dirty="0">
                <a:effectLst/>
                <a:ea typeface="Calibri" panose="020F0502020204030204" pitchFamily="34" charset="0"/>
              </a:rPr>
              <a:t>4. Responsiveness of SE to the </a:t>
            </a:r>
            <a:r>
              <a:rPr lang="en-GB" sz="3600" b="1" dirty="0">
                <a:effectLst/>
                <a:ea typeface="Calibri" panose="020F0502020204030204" pitchFamily="34" charset="0"/>
              </a:rPr>
              <a:t>evolution of market capacity</a:t>
            </a:r>
            <a:r>
              <a:rPr lang="en-GB" sz="3600" dirty="0">
                <a:effectLst/>
                <a:ea typeface="Calibri" panose="020F0502020204030204" pitchFamily="34" charset="0"/>
              </a:rPr>
              <a:t>, the achievement of the balance of supply and demand and the coverage of social needs that can not be met by the state and the market itself</a:t>
            </a:r>
          </a:p>
          <a:p>
            <a:pPr marL="0" indent="0" algn="just">
              <a:buNone/>
            </a:pPr>
            <a:r>
              <a:rPr lang="en-GB" sz="3600" dirty="0">
                <a:effectLst/>
                <a:ea typeface="Calibri" panose="020F0502020204030204" pitchFamily="34" charset="0"/>
              </a:rPr>
              <a:t>5. The contribution of SE to the increase of </a:t>
            </a:r>
            <a:r>
              <a:rPr lang="en-GB" sz="3600" b="1" dirty="0">
                <a:effectLst/>
                <a:ea typeface="Calibri" panose="020F0502020204030204" pitchFamily="34" charset="0"/>
              </a:rPr>
              <a:t>incomes and stimulation of consumption</a:t>
            </a:r>
          </a:p>
          <a:p>
            <a:pPr marL="0" indent="0" algn="just">
              <a:buNone/>
            </a:pPr>
            <a:r>
              <a:rPr lang="en-GB" sz="3600" dirty="0">
                <a:effectLst/>
                <a:ea typeface="Calibri" panose="020F0502020204030204" pitchFamily="34" charset="0"/>
              </a:rPr>
              <a:t>6. The participation of SE in the </a:t>
            </a:r>
            <a:r>
              <a:rPr lang="en-GB" sz="3600" b="1" dirty="0">
                <a:effectLst/>
                <a:ea typeface="Calibri" panose="020F0502020204030204" pitchFamily="34" charset="0"/>
              </a:rPr>
              <a:t>elimination of social exclusion</a:t>
            </a:r>
            <a:r>
              <a:rPr lang="en-GB" sz="3600" dirty="0">
                <a:effectLst/>
                <a:ea typeface="Calibri" panose="020F0502020204030204" pitchFamily="34" charset="0"/>
              </a:rPr>
              <a:t>, strengthening the employment of vulnerable social groups and in groups that show inequalities in the </a:t>
            </a:r>
            <a:r>
              <a:rPr lang="en-GB" sz="3600" dirty="0" err="1">
                <a:effectLst/>
                <a:ea typeface="Calibri" panose="020F0502020204030204" pitchFamily="34" charset="0"/>
              </a:rPr>
              <a:t>labor</a:t>
            </a:r>
            <a:r>
              <a:rPr lang="en-GB" sz="3600" dirty="0">
                <a:effectLst/>
                <a:ea typeface="Calibri" panose="020F0502020204030204" pitchFamily="34" charset="0"/>
              </a:rPr>
              <a:t> market</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53C74257-7DAC-44CD-8EDF-B2DDDF1583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A80DAA82-C470-4BE6-870B-48EBAFC850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9060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Social economy goals</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3" y="2188662"/>
            <a:ext cx="11146974" cy="3907317"/>
          </a:xfrm>
        </p:spPr>
        <p:txBody>
          <a:bodyPr>
            <a:normAutofit/>
          </a:bodyPr>
          <a:lstStyle/>
          <a:p>
            <a:pPr marL="0" indent="0" algn="just">
              <a:buNone/>
            </a:pPr>
            <a:r>
              <a:rPr lang="en-GB" sz="3600" dirty="0">
                <a:effectLst/>
              </a:rPr>
              <a:t>7. The promotion and strengthening of </a:t>
            </a:r>
            <a:r>
              <a:rPr lang="en-GB" sz="3600" b="1" dirty="0">
                <a:effectLst/>
              </a:rPr>
              <a:t>social cohesion </a:t>
            </a:r>
            <a:r>
              <a:rPr lang="en-GB" sz="3600" dirty="0">
                <a:effectLst/>
              </a:rPr>
              <a:t>at the local level</a:t>
            </a:r>
          </a:p>
          <a:p>
            <a:pPr marL="0" indent="0" algn="just">
              <a:buNone/>
            </a:pPr>
            <a:r>
              <a:rPr lang="en-GB" sz="3600" dirty="0">
                <a:effectLst/>
              </a:rPr>
              <a:t>8. Encouraging </a:t>
            </a:r>
            <a:r>
              <a:rPr lang="en-GB" sz="3600" b="1" dirty="0">
                <a:effectLst/>
              </a:rPr>
              <a:t>local social capital </a:t>
            </a:r>
            <a:r>
              <a:rPr lang="en-GB" sz="3600" dirty="0">
                <a:effectLst/>
              </a:rPr>
              <a:t>by mobilizing society and productive initiatives</a:t>
            </a:r>
          </a:p>
          <a:p>
            <a:pPr marL="0" indent="0" algn="just">
              <a:buNone/>
            </a:pPr>
            <a:r>
              <a:rPr lang="en-GB" sz="3600" dirty="0">
                <a:effectLst/>
              </a:rPr>
              <a:t>9. The contribution of SE to the increasing </a:t>
            </a:r>
            <a:r>
              <a:rPr lang="en-GB" sz="3600" b="1" dirty="0">
                <a:effectLst/>
              </a:rPr>
              <a:t>elimination of local disparities and geographical inequalities</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4705AEBA-1FFE-4DEF-A49A-D692453716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E6794770-3DF5-4D67-A837-05A026A1289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7928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Institutions of Social and Solidarity Economy - KALO (Europe)</a:t>
            </a:r>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p:txBody>
          <a:bodyPr>
            <a:normAutofit lnSpcReduction="10000"/>
          </a:bodyPr>
          <a:lstStyle/>
          <a:p>
            <a:pPr marL="0" indent="0">
              <a:buNone/>
            </a:pPr>
            <a:r>
              <a:rPr lang="en-GB" sz="2800" dirty="0">
                <a:solidFill>
                  <a:srgbClr val="0F458C"/>
                </a:solidFill>
                <a:effectLst/>
              </a:rPr>
              <a:t>What is it;</a:t>
            </a:r>
          </a:p>
          <a:p>
            <a:r>
              <a:rPr lang="en-GB" sz="2800" dirty="0">
                <a:solidFill>
                  <a:srgbClr val="0F458C"/>
                </a:solidFill>
                <a:effectLst/>
              </a:rPr>
              <a:t>Non-profit organizations and private companies</a:t>
            </a:r>
          </a:p>
          <a:p>
            <a:r>
              <a:rPr lang="en-GB" sz="2800" dirty="0">
                <a:solidFill>
                  <a:srgbClr val="0F458C"/>
                </a:solidFill>
                <a:effectLst/>
              </a:rPr>
              <a:t>Mainly aimed at </a:t>
            </a:r>
            <a:r>
              <a:rPr lang="en-GB" sz="2800" b="1" dirty="0">
                <a:solidFill>
                  <a:srgbClr val="0F458C"/>
                </a:solidFill>
                <a:effectLst/>
              </a:rPr>
              <a:t>serving their members and society and pursuing objectives of general interest</a:t>
            </a:r>
            <a:r>
              <a:rPr lang="en-GB" sz="2800" dirty="0">
                <a:solidFill>
                  <a:srgbClr val="0F458C"/>
                </a:solidFill>
                <a:effectLst/>
              </a:rPr>
              <a:t>, despite the pursuit of profit, such as traditional ventures aim at capital</a:t>
            </a:r>
          </a:p>
          <a:p>
            <a:r>
              <a:rPr lang="en-GB" sz="2800" dirty="0">
                <a:solidFill>
                  <a:srgbClr val="0F458C"/>
                </a:solidFill>
                <a:effectLst/>
              </a:rPr>
              <a:t>They derive from the </a:t>
            </a:r>
            <a:r>
              <a:rPr lang="en-GB" sz="2800" b="1" dirty="0">
                <a:solidFill>
                  <a:srgbClr val="0F458C"/>
                </a:solidFill>
                <a:effectLst/>
              </a:rPr>
              <a:t>social needs </a:t>
            </a:r>
            <a:r>
              <a:rPr lang="en-GB" sz="2800" dirty="0">
                <a:solidFill>
                  <a:srgbClr val="0F458C"/>
                </a:solidFill>
                <a:effectLst/>
              </a:rPr>
              <a:t>of their members and the general public</a:t>
            </a:r>
          </a:p>
          <a:p>
            <a:r>
              <a:rPr lang="en-GB" sz="2800" dirty="0">
                <a:solidFill>
                  <a:srgbClr val="0F458C"/>
                </a:solidFill>
                <a:effectLst/>
              </a:rPr>
              <a:t>They provide a </a:t>
            </a:r>
            <a:r>
              <a:rPr lang="en-GB" sz="2800" b="1" dirty="0">
                <a:solidFill>
                  <a:srgbClr val="0F458C"/>
                </a:solidFill>
                <a:effectLst/>
              </a:rPr>
              <a:t>wide range of activities and services and goods </a:t>
            </a:r>
            <a:r>
              <a:rPr lang="en-GB" sz="2800" dirty="0">
                <a:solidFill>
                  <a:srgbClr val="0F458C"/>
                </a:solidFill>
                <a:effectLst/>
              </a:rPr>
              <a:t>to their members and society and create millions of jobs.</a:t>
            </a:r>
            <a:endParaRPr lang="el-GR" sz="2800" dirty="0">
              <a:solidFill>
                <a:srgbClr val="0F458C"/>
              </a:solidFill>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A82D909D-37B1-4B49-A999-AA268A7591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6D2E6DDD-1403-44F0-B0D5-018A28398E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68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Institutions of Social and Solidarity Economy - KALO (Europe)</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457200" lvl="1" indent="-457200">
              <a:lnSpc>
                <a:spcPct val="70000"/>
              </a:lnSpc>
              <a:spcBef>
                <a:spcPts val="1000"/>
              </a:spcBef>
              <a:buBlip>
                <a:blip r:embed="rId2"/>
              </a:buBlip>
            </a:pPr>
            <a:r>
              <a:rPr lang="en-GB" sz="2200" dirty="0">
                <a:solidFill>
                  <a:srgbClr val="0F458C"/>
                </a:solidFill>
                <a:effectLst/>
              </a:rPr>
              <a:t>They vary in </a:t>
            </a:r>
            <a:r>
              <a:rPr lang="en-GB" sz="2200" u="sng" dirty="0">
                <a:solidFill>
                  <a:srgbClr val="0F458C"/>
                </a:solidFill>
                <a:effectLst/>
              </a:rPr>
              <a:t>size</a:t>
            </a:r>
            <a:r>
              <a:rPr lang="en-GB" sz="2200" dirty="0">
                <a:solidFill>
                  <a:srgbClr val="0F458C"/>
                </a:solidFill>
                <a:effectLst/>
              </a:rPr>
              <a:t>, from SMEs to large companies and groups,</a:t>
            </a:r>
          </a:p>
          <a:p>
            <a:pPr marL="457200" lvl="1" indent="-457200">
              <a:lnSpc>
                <a:spcPct val="70000"/>
              </a:lnSpc>
              <a:spcBef>
                <a:spcPts val="1000"/>
              </a:spcBef>
              <a:buBlip>
                <a:blip r:embed="rId2"/>
              </a:buBlip>
            </a:pPr>
            <a:r>
              <a:rPr lang="en-GB" sz="2200" dirty="0">
                <a:solidFill>
                  <a:srgbClr val="0F458C"/>
                </a:solidFill>
                <a:effectLst/>
              </a:rPr>
              <a:t>They have different </a:t>
            </a:r>
            <a:r>
              <a:rPr lang="en-GB" sz="2200" u="sng" dirty="0">
                <a:solidFill>
                  <a:srgbClr val="0F458C"/>
                </a:solidFill>
                <a:effectLst/>
              </a:rPr>
              <a:t>legal forms</a:t>
            </a:r>
            <a:r>
              <a:rPr lang="en-GB" sz="2200" dirty="0">
                <a:solidFill>
                  <a:srgbClr val="0F458C"/>
                </a:solidFill>
                <a:effectLst/>
              </a:rPr>
              <a:t>,</a:t>
            </a:r>
          </a:p>
          <a:p>
            <a:pPr marL="457200" lvl="1" indent="-457200">
              <a:lnSpc>
                <a:spcPct val="70000"/>
              </a:lnSpc>
              <a:spcBef>
                <a:spcPts val="1000"/>
              </a:spcBef>
              <a:buBlip>
                <a:blip r:embed="rId2"/>
              </a:buBlip>
            </a:pPr>
            <a:r>
              <a:rPr lang="en-GB" sz="2200" dirty="0">
                <a:solidFill>
                  <a:srgbClr val="0F458C"/>
                </a:solidFill>
                <a:effectLst/>
              </a:rPr>
              <a:t>They are active in various </a:t>
            </a:r>
            <a:r>
              <a:rPr lang="en-GB" sz="2200" u="sng" dirty="0">
                <a:solidFill>
                  <a:srgbClr val="0F458C"/>
                </a:solidFill>
                <a:effectLst/>
              </a:rPr>
              <a:t>socio-economic sectors</a:t>
            </a:r>
            <a:r>
              <a:rPr lang="en-GB" sz="2200" dirty="0">
                <a:solidFill>
                  <a:srgbClr val="0F458C"/>
                </a:solidFill>
                <a:effectLst/>
              </a:rPr>
              <a:t> such as:</a:t>
            </a:r>
            <a:endParaRPr lang="en-GB" sz="1600" dirty="0">
              <a:solidFill>
                <a:srgbClr val="0F458C"/>
              </a:solidFill>
              <a:effectLst/>
            </a:endParaRPr>
          </a:p>
          <a:p>
            <a:pPr marL="457200" lvl="1" indent="-457200">
              <a:lnSpc>
                <a:spcPct val="70000"/>
              </a:lnSpc>
              <a:spcBef>
                <a:spcPts val="1000"/>
              </a:spcBef>
              <a:buBlip>
                <a:blip r:embed="rId2"/>
              </a:buBlip>
            </a:pPr>
            <a:endParaRPr lang="en-GB" sz="1600" dirty="0">
              <a:solidFill>
                <a:srgbClr val="0F458C"/>
              </a:solidFill>
              <a:effectLst/>
            </a:endParaRPr>
          </a:p>
          <a:p>
            <a:pPr lvl="2"/>
            <a:r>
              <a:rPr lang="en-GB" sz="1600" dirty="0">
                <a:solidFill>
                  <a:srgbClr val="0F458C"/>
                </a:solidFill>
                <a:effectLst/>
              </a:rPr>
              <a:t>social protection</a:t>
            </a:r>
          </a:p>
          <a:p>
            <a:pPr lvl="2"/>
            <a:r>
              <a:rPr lang="en-GB" sz="1600" dirty="0">
                <a:solidFill>
                  <a:srgbClr val="0F458C"/>
                </a:solidFill>
                <a:effectLst/>
              </a:rPr>
              <a:t>social services</a:t>
            </a:r>
          </a:p>
          <a:p>
            <a:pPr lvl="2"/>
            <a:r>
              <a:rPr lang="en-GB" sz="1600" dirty="0">
                <a:solidFill>
                  <a:srgbClr val="0F458C"/>
                </a:solidFill>
                <a:effectLst/>
              </a:rPr>
              <a:t>Health</a:t>
            </a:r>
          </a:p>
          <a:p>
            <a:pPr lvl="2"/>
            <a:r>
              <a:rPr lang="en-GB" sz="1600" dirty="0">
                <a:solidFill>
                  <a:srgbClr val="0F458C"/>
                </a:solidFill>
                <a:effectLst/>
              </a:rPr>
              <a:t>Banking</a:t>
            </a:r>
          </a:p>
          <a:p>
            <a:pPr lvl="2"/>
            <a:r>
              <a:rPr lang="en-GB" sz="1600" dirty="0">
                <a:solidFill>
                  <a:srgbClr val="0F458C"/>
                </a:solidFill>
                <a:effectLst/>
              </a:rPr>
              <a:t>Insurance</a:t>
            </a:r>
          </a:p>
          <a:p>
            <a:pPr lvl="2"/>
            <a:r>
              <a:rPr lang="en-GB" sz="1600" dirty="0">
                <a:solidFill>
                  <a:srgbClr val="0F458C"/>
                </a:solidFill>
                <a:effectLst/>
              </a:rPr>
              <a:t>agricultural production</a:t>
            </a:r>
          </a:p>
          <a:p>
            <a:pPr lvl="2"/>
            <a:r>
              <a:rPr lang="en-GB" sz="1600" dirty="0">
                <a:solidFill>
                  <a:srgbClr val="0F458C"/>
                </a:solidFill>
                <a:effectLst/>
              </a:rPr>
              <a:t>consumer affairs</a:t>
            </a:r>
          </a:p>
          <a:p>
            <a:pPr marL="0" lvl="1" indent="0">
              <a:lnSpc>
                <a:spcPct val="70000"/>
              </a:lnSpc>
              <a:spcBef>
                <a:spcPts val="1000"/>
              </a:spcBef>
              <a:buNone/>
            </a:pPr>
            <a:endParaRPr lang="el-GR" sz="1600" dirty="0">
              <a:solidFill>
                <a:srgbClr val="0F458C"/>
              </a:solidFill>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7" name="Εικόνα 5">
            <a:extLst>
              <a:ext uri="{FF2B5EF4-FFF2-40B4-BE49-F238E27FC236}">
                <a16:creationId xmlns:a16="http://schemas.microsoft.com/office/drawing/2014/main" id="{CE7EC4E9-3A90-47E7-904A-ED3193F15E2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8" name="Εικόνα 38" descr="Image">
            <a:extLst>
              <a:ext uri="{FF2B5EF4-FFF2-40B4-BE49-F238E27FC236}">
                <a16:creationId xmlns:a16="http://schemas.microsoft.com/office/drawing/2014/main" id="{02DE4669-D3BC-4241-BC6A-7DA56D26413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egnaposto contenuto 2">
            <a:extLst>
              <a:ext uri="{FF2B5EF4-FFF2-40B4-BE49-F238E27FC236}">
                <a16:creationId xmlns:a16="http://schemas.microsoft.com/office/drawing/2014/main" id="{1E3DB993-9194-457C-970E-9D20A04BA4A9}"/>
              </a:ext>
            </a:extLst>
          </p:cNvPr>
          <p:cNvSpPr txBox="1">
            <a:spLocks/>
          </p:cNvSpPr>
          <p:nvPr/>
        </p:nvSpPr>
        <p:spPr>
          <a:xfrm>
            <a:off x="4632556" y="3368842"/>
            <a:ext cx="5964894" cy="2073853"/>
          </a:xfrm>
          <a:prstGeom prst="rect">
            <a:avLst/>
          </a:prstGeom>
        </p:spPr>
        <p:txBody>
          <a:bodyPr vert="horz" lIns="91440" tIns="45720" rIns="91440" bIns="45720" rtlCol="0">
            <a:noAutofit/>
          </a:bodyPr>
          <a:lstStyle>
            <a:lvl1pPr marL="457200" indent="-457200" algn="l" defTabSz="914400" rtl="0" eaLnBrk="1" latinLnBrk="0" hangingPunct="1">
              <a:lnSpc>
                <a:spcPct val="90000"/>
              </a:lnSpc>
              <a:spcBef>
                <a:spcPts val="1000"/>
              </a:spcBef>
              <a:buFontTx/>
              <a:buBlip>
                <a:blip r:embed="rId2"/>
              </a:buBlip>
              <a:defRPr sz="3200" kern="1200">
                <a:solidFill>
                  <a:srgbClr val="0F458C"/>
                </a:solidFill>
                <a:effectLst>
                  <a:outerShdw blurRad="38100" dist="38100" dir="2700000" algn="tl">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Tx/>
              <a:buBlip>
                <a:blip r:embed="rId6"/>
              </a:buBlip>
              <a:defRPr sz="2800" kern="1200">
                <a:solidFill>
                  <a:srgbClr val="FBBE00"/>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ts val="500"/>
              </a:spcBef>
              <a:buClr>
                <a:srgbClr val="289477"/>
              </a:buClr>
              <a:buFont typeface="Dubai" panose="020B0503030403030204" pitchFamily="34" charset="-78"/>
              <a:buChar char="+"/>
              <a:defRPr sz="2800" kern="1200">
                <a:solidFill>
                  <a:srgbClr val="289477"/>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en-GB" sz="1600" dirty="0">
                <a:solidFill>
                  <a:srgbClr val="0F458C"/>
                </a:solidFill>
                <a:effectLst/>
              </a:rPr>
              <a:t>associative work</a:t>
            </a:r>
          </a:p>
          <a:p>
            <a:pPr lvl="2"/>
            <a:r>
              <a:rPr lang="en-GB" sz="1600" dirty="0">
                <a:solidFill>
                  <a:srgbClr val="0F458C"/>
                </a:solidFill>
                <a:effectLst/>
              </a:rPr>
              <a:t>craft trades</a:t>
            </a:r>
          </a:p>
          <a:p>
            <a:pPr lvl="2"/>
            <a:r>
              <a:rPr lang="en-GB" sz="1600" dirty="0">
                <a:solidFill>
                  <a:srgbClr val="0F458C"/>
                </a:solidFill>
                <a:effectLst/>
              </a:rPr>
              <a:t>Housing</a:t>
            </a:r>
          </a:p>
          <a:p>
            <a:pPr lvl="2"/>
            <a:r>
              <a:rPr lang="en-GB" sz="1600" dirty="0">
                <a:solidFill>
                  <a:srgbClr val="0F458C"/>
                </a:solidFill>
                <a:effectLst/>
              </a:rPr>
              <a:t>supply,</a:t>
            </a:r>
          </a:p>
          <a:p>
            <a:pPr lvl="2"/>
            <a:r>
              <a:rPr lang="en-GB" sz="1600" dirty="0">
                <a:solidFill>
                  <a:srgbClr val="0F458C"/>
                </a:solidFill>
                <a:effectLst/>
              </a:rPr>
              <a:t>neighbourhood services</a:t>
            </a:r>
          </a:p>
          <a:p>
            <a:pPr lvl="2"/>
            <a:r>
              <a:rPr lang="en-GB" sz="1600" dirty="0">
                <a:solidFill>
                  <a:srgbClr val="0F458C"/>
                </a:solidFill>
                <a:effectLst/>
              </a:rPr>
              <a:t>education and training</a:t>
            </a:r>
          </a:p>
          <a:p>
            <a:pPr lvl="2"/>
            <a:r>
              <a:rPr lang="en-GB" sz="1600" dirty="0">
                <a:solidFill>
                  <a:srgbClr val="0F458C"/>
                </a:solidFill>
                <a:effectLst/>
              </a:rPr>
              <a:t>culture, sport and leisure activities.</a:t>
            </a:r>
            <a:endParaRPr lang="en-US" sz="1600" dirty="0">
              <a:solidFill>
                <a:srgbClr val="0F458C"/>
              </a:solidFill>
              <a:effectLst/>
            </a:endParaRPr>
          </a:p>
        </p:txBody>
      </p:sp>
    </p:spTree>
    <p:extLst>
      <p:ext uri="{BB962C8B-B14F-4D97-AF65-F5344CB8AC3E}">
        <p14:creationId xmlns:p14="http://schemas.microsoft.com/office/powerpoint/2010/main" val="3189238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p:txBody>
          <a:bodyPr/>
          <a:lstStyle/>
          <a:p>
            <a:r>
              <a:rPr lang="en-GB" dirty="0"/>
              <a:t>License</a:t>
            </a:r>
            <a:endParaRPr lang="en-US" dirty="0"/>
          </a:p>
        </p:txBody>
      </p:sp>
      <p:sp>
        <p:nvSpPr>
          <p:cNvPr id="3" name="Segnaposto contenuto 2">
            <a:extLst>
              <a:ext uri="{FF2B5EF4-FFF2-40B4-BE49-F238E27FC236}">
                <a16:creationId xmlns:a16="http://schemas.microsoft.com/office/drawing/2014/main" id="{89274D4A-4BE5-44F5-A681-63073191A39A}"/>
              </a:ext>
            </a:extLst>
          </p:cNvPr>
          <p:cNvSpPr>
            <a:spLocks noGrp="1"/>
          </p:cNvSpPr>
          <p:nvPr>
            <p:ph idx="1"/>
          </p:nvPr>
        </p:nvSpPr>
        <p:spPr/>
        <p:txBody>
          <a:bodyPr/>
          <a:lstStyle/>
          <a:p>
            <a:r>
              <a:rPr lang="en-GB" dirty="0">
                <a:effectLst/>
              </a:rPr>
              <a:t>This training material is licensed under a Creative Commons Attribution-</a:t>
            </a:r>
            <a:r>
              <a:rPr lang="en-GB" dirty="0" err="1">
                <a:effectLst/>
              </a:rPr>
              <a:t>NonCommercial</a:t>
            </a:r>
            <a:r>
              <a:rPr lang="en-GB" dirty="0">
                <a:effectLst/>
              </a:rPr>
              <a:t>-Share.</a:t>
            </a:r>
          </a:p>
          <a:p>
            <a:r>
              <a:rPr lang="en-GB" dirty="0">
                <a:effectLst/>
              </a:rPr>
              <a:t>For training material, such as images, that is subject to another type of license, the license is explicitly stated.</a:t>
            </a:r>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83279"/>
            <a:ext cx="1019331" cy="726900"/>
          </a:xfrm>
          <a:prstGeom prst="rect">
            <a:avLst/>
          </a:prstGeom>
        </p:spPr>
      </p:pic>
      <p:pic>
        <p:nvPicPr>
          <p:cNvPr id="6" name="Picture 5">
            <a:extLst>
              <a:ext uri="{FF2B5EF4-FFF2-40B4-BE49-F238E27FC236}">
                <a16:creationId xmlns:a16="http://schemas.microsoft.com/office/drawing/2014/main" id="{E964DC7D-C45D-4145-8362-F94569EB75C5}"/>
              </a:ext>
            </a:extLst>
          </p:cNvPr>
          <p:cNvPicPr>
            <a:picLocks noChangeAspect="1"/>
          </p:cNvPicPr>
          <p:nvPr/>
        </p:nvPicPr>
        <p:blipFill>
          <a:blip r:embed="rId3"/>
          <a:stretch>
            <a:fillRect/>
          </a:stretch>
        </p:blipFill>
        <p:spPr>
          <a:xfrm>
            <a:off x="4538518" y="4411598"/>
            <a:ext cx="2705100" cy="1028700"/>
          </a:xfrm>
          <a:prstGeom prst="rect">
            <a:avLst/>
          </a:prstGeom>
        </p:spPr>
      </p:pic>
      <p:pic>
        <p:nvPicPr>
          <p:cNvPr id="7" name="Εικόνα 6">
            <a:extLst>
              <a:ext uri="{FF2B5EF4-FFF2-40B4-BE49-F238E27FC236}">
                <a16:creationId xmlns:a16="http://schemas.microsoft.com/office/drawing/2014/main" id="{3980D82A-015D-4DAD-AC24-65056FAF08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1026" name="Εικόνα 38" descr="Image">
            <a:extLst>
              <a:ext uri="{FF2B5EF4-FFF2-40B4-BE49-F238E27FC236}">
                <a16:creationId xmlns:a16="http://schemas.microsoft.com/office/drawing/2014/main" id="{6746FA56-CE94-413A-ACB6-5A32BEDA51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724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Institutions of Social and Solidarity Economy - KALO (Europe)</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8034" y="1802969"/>
            <a:ext cx="11141454" cy="4042558"/>
          </a:xfrm>
        </p:spPr>
        <p:txBody>
          <a:bodyPr>
            <a:noAutofit/>
          </a:bodyPr>
          <a:lstStyle/>
          <a:p>
            <a:pPr marL="0" indent="0">
              <a:buNone/>
            </a:pPr>
            <a:r>
              <a:rPr lang="en-GB" sz="1600" dirty="0">
                <a:effectLst/>
              </a:rPr>
              <a:t>Role and importance</a:t>
            </a:r>
          </a:p>
          <a:p>
            <a:r>
              <a:rPr lang="en-GB" sz="1600" dirty="0">
                <a:effectLst/>
              </a:rPr>
              <a:t>Contributing to the creation of </a:t>
            </a:r>
            <a:r>
              <a:rPr lang="en-GB" sz="1600" b="1" dirty="0">
                <a:effectLst/>
              </a:rPr>
              <a:t>social prosperity </a:t>
            </a:r>
            <a:r>
              <a:rPr lang="en-GB" sz="1600" dirty="0">
                <a:effectLst/>
              </a:rPr>
              <a:t>and </a:t>
            </a:r>
            <a:r>
              <a:rPr lang="en-GB" sz="1600" b="1" dirty="0">
                <a:effectLst/>
              </a:rPr>
              <a:t>social cohesion</a:t>
            </a:r>
          </a:p>
          <a:p>
            <a:r>
              <a:rPr lang="en-GB" sz="1600" dirty="0">
                <a:effectLst/>
              </a:rPr>
              <a:t>Renewal of </a:t>
            </a:r>
            <a:r>
              <a:rPr lang="en-GB" sz="1600" b="1" dirty="0">
                <a:effectLst/>
              </a:rPr>
              <a:t>local </a:t>
            </a:r>
            <a:r>
              <a:rPr lang="en-GB" sz="1600" b="1" dirty="0" err="1">
                <a:effectLst/>
              </a:rPr>
              <a:t>neighborhoods</a:t>
            </a:r>
            <a:r>
              <a:rPr lang="en-GB" sz="1600" b="1" dirty="0">
                <a:effectLst/>
              </a:rPr>
              <a:t> </a:t>
            </a:r>
            <a:r>
              <a:rPr lang="en-GB" sz="1600" dirty="0">
                <a:effectLst/>
              </a:rPr>
              <a:t>by individuals and communities</a:t>
            </a:r>
          </a:p>
          <a:p>
            <a:r>
              <a:rPr lang="en-GB" sz="1600" dirty="0">
                <a:effectLst/>
              </a:rPr>
              <a:t>Demonstration of </a:t>
            </a:r>
            <a:r>
              <a:rPr lang="en-GB" sz="1600" b="1" dirty="0">
                <a:effectLst/>
              </a:rPr>
              <a:t>new ways of providing public services</a:t>
            </a:r>
          </a:p>
          <a:p>
            <a:r>
              <a:rPr lang="en-GB" sz="1600" dirty="0">
                <a:effectLst/>
              </a:rPr>
              <a:t>Development of an </a:t>
            </a:r>
            <a:r>
              <a:rPr lang="en-GB" sz="1600" b="1" dirty="0">
                <a:effectLst/>
              </a:rPr>
              <a:t>active and inclusive civil society</a:t>
            </a:r>
          </a:p>
          <a:p>
            <a:r>
              <a:rPr lang="en-GB" sz="1600" dirty="0">
                <a:effectLst/>
              </a:rPr>
              <a:t>Embracing competitors, as competition can mean greater overall market productivity to achieve </a:t>
            </a:r>
            <a:r>
              <a:rPr lang="en-GB" sz="1600" b="1" dirty="0">
                <a:effectLst/>
              </a:rPr>
              <a:t>social goals</a:t>
            </a:r>
          </a:p>
          <a:p>
            <a:r>
              <a:rPr lang="en-GB" sz="1600" dirty="0">
                <a:effectLst/>
              </a:rPr>
              <a:t>Contribution to </a:t>
            </a:r>
            <a:r>
              <a:rPr lang="en-GB" sz="1600" b="1" dirty="0">
                <a:effectLst/>
              </a:rPr>
              <a:t>employment</a:t>
            </a:r>
          </a:p>
          <a:p>
            <a:r>
              <a:rPr lang="en-GB" sz="1600" dirty="0">
                <a:effectLst/>
              </a:rPr>
              <a:t>Contribution to </a:t>
            </a:r>
            <a:r>
              <a:rPr lang="en-GB" sz="1600" b="1" dirty="0">
                <a:effectLst/>
              </a:rPr>
              <a:t>regional and rural development</a:t>
            </a:r>
          </a:p>
          <a:p>
            <a:r>
              <a:rPr lang="en-GB" sz="1600" dirty="0">
                <a:effectLst/>
              </a:rPr>
              <a:t>Contribution to </a:t>
            </a:r>
            <a:r>
              <a:rPr lang="en-GB" sz="1600" b="1" dirty="0">
                <a:effectLst/>
              </a:rPr>
              <a:t>environmental protection</a:t>
            </a:r>
          </a:p>
          <a:p>
            <a:r>
              <a:rPr lang="en-GB" sz="1600" dirty="0">
                <a:effectLst/>
              </a:rPr>
              <a:t>Contribution to consumer and </a:t>
            </a:r>
            <a:r>
              <a:rPr lang="en-GB" sz="1600" b="1" dirty="0">
                <a:effectLst/>
              </a:rPr>
              <a:t>civil protection </a:t>
            </a:r>
            <a:r>
              <a:rPr lang="en-GB" sz="1600" dirty="0">
                <a:effectLst/>
              </a:rPr>
              <a:t>policy in the private and public sectors.</a:t>
            </a:r>
            <a:endParaRPr lang="el-GR" sz="16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9D049D60-6D2E-4726-9672-9BF91AEB24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28A82F36-6CBC-4E74-8F9D-74FCE58871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1061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Institutions of Social and Solidarity Economy - KALO (Europe)</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3" y="1988320"/>
            <a:ext cx="11416201" cy="3907317"/>
          </a:xfrm>
        </p:spPr>
        <p:txBody>
          <a:bodyPr>
            <a:noAutofit/>
          </a:bodyPr>
          <a:lstStyle/>
          <a:p>
            <a:pPr marL="0" lvl="1" indent="0">
              <a:spcBef>
                <a:spcPts val="1000"/>
              </a:spcBef>
              <a:buNone/>
            </a:pPr>
            <a:r>
              <a:rPr lang="en-GB" sz="2000" dirty="0">
                <a:solidFill>
                  <a:srgbClr val="0F458C"/>
                </a:solidFill>
                <a:effectLst/>
              </a:rPr>
              <a:t>Common principles and characteristics</a:t>
            </a:r>
          </a:p>
          <a:p>
            <a:pPr marL="457200" lvl="1" indent="-457200">
              <a:spcBef>
                <a:spcPts val="1000"/>
              </a:spcBef>
              <a:buBlip>
                <a:blip r:embed="rId3"/>
              </a:buBlip>
            </a:pPr>
            <a:r>
              <a:rPr lang="en-GB" sz="2000" dirty="0">
                <a:solidFill>
                  <a:srgbClr val="0F458C"/>
                </a:solidFill>
                <a:effectLst/>
              </a:rPr>
              <a:t>Solidarity,</a:t>
            </a:r>
          </a:p>
          <a:p>
            <a:pPr marL="457200" lvl="1" indent="-457200">
              <a:spcBef>
                <a:spcPts val="1000"/>
              </a:spcBef>
              <a:buBlip>
                <a:blip r:embed="rId3"/>
              </a:buBlip>
            </a:pPr>
            <a:r>
              <a:rPr lang="en-GB" sz="2000" dirty="0">
                <a:solidFill>
                  <a:srgbClr val="0F458C"/>
                </a:solidFill>
                <a:effectLst/>
              </a:rPr>
              <a:t>Social cohesion,</a:t>
            </a:r>
          </a:p>
          <a:p>
            <a:pPr marL="457200" lvl="1" indent="-457200">
              <a:spcBef>
                <a:spcPts val="1000"/>
              </a:spcBef>
              <a:buBlip>
                <a:blip r:embed="rId3"/>
              </a:buBlip>
            </a:pPr>
            <a:r>
              <a:rPr lang="en-GB" sz="2000" dirty="0">
                <a:solidFill>
                  <a:srgbClr val="0F458C"/>
                </a:solidFill>
                <a:effectLst/>
              </a:rPr>
              <a:t>Collective interest - priority to the people and social goal over capital,</a:t>
            </a:r>
          </a:p>
          <a:p>
            <a:pPr marL="457200" lvl="1" indent="-457200">
              <a:spcBef>
                <a:spcPts val="1000"/>
              </a:spcBef>
              <a:buBlip>
                <a:blip r:embed="rId3"/>
              </a:buBlip>
            </a:pPr>
            <a:r>
              <a:rPr lang="en-GB" sz="2000" dirty="0">
                <a:solidFill>
                  <a:srgbClr val="0F458C"/>
                </a:solidFill>
                <a:effectLst/>
              </a:rPr>
              <a:t>Social responsibility,</a:t>
            </a:r>
          </a:p>
          <a:p>
            <a:pPr marL="457200" lvl="1" indent="-457200">
              <a:spcBef>
                <a:spcPts val="1000"/>
              </a:spcBef>
              <a:buBlip>
                <a:blip r:embed="rId3"/>
              </a:buBlip>
            </a:pPr>
            <a:r>
              <a:rPr lang="en-GB" sz="2000" dirty="0">
                <a:solidFill>
                  <a:srgbClr val="0F458C"/>
                </a:solidFill>
                <a:effectLst/>
              </a:rPr>
              <a:t>Participatory and Democratic management and decision making,</a:t>
            </a:r>
          </a:p>
          <a:p>
            <a:pPr marL="457200" lvl="1" indent="-457200">
              <a:spcBef>
                <a:spcPts val="1000"/>
              </a:spcBef>
              <a:buBlip>
                <a:blip r:embed="rId3"/>
              </a:buBlip>
            </a:pPr>
            <a:r>
              <a:rPr lang="en-GB" sz="2000" dirty="0">
                <a:solidFill>
                  <a:srgbClr val="0F458C"/>
                </a:solidFill>
                <a:effectLst/>
              </a:rPr>
              <a:t>Diversity of stakeholders, open membership system,</a:t>
            </a:r>
          </a:p>
          <a:p>
            <a:pPr marL="457200" lvl="1" indent="-457200">
              <a:spcBef>
                <a:spcPts val="1000"/>
              </a:spcBef>
              <a:buBlip>
                <a:blip r:embed="rId3"/>
              </a:buBlip>
            </a:pPr>
            <a:r>
              <a:rPr lang="en-GB" sz="2000" dirty="0">
                <a:solidFill>
                  <a:srgbClr val="0F458C"/>
                </a:solidFill>
                <a:effectLst/>
              </a:rPr>
              <a:t>Pursuit of public purposes and not of the profit,</a:t>
            </a:r>
          </a:p>
          <a:p>
            <a:pPr marL="457200" lvl="1" indent="-457200">
              <a:spcBef>
                <a:spcPts val="1000"/>
              </a:spcBef>
              <a:buBlip>
                <a:blip r:embed="rId3"/>
              </a:buBlip>
            </a:pPr>
            <a:r>
              <a:rPr lang="en-GB" sz="2000" dirty="0">
                <a:solidFill>
                  <a:srgbClr val="0F458C"/>
                </a:solidFill>
                <a:effectLst/>
              </a:rPr>
              <a:t>Reinvestment of profits for the same company / organization and society,</a:t>
            </a:r>
          </a:p>
          <a:p>
            <a:pPr marL="457200" lvl="1" indent="-457200">
              <a:spcBef>
                <a:spcPts val="1000"/>
              </a:spcBef>
              <a:buBlip>
                <a:blip r:embed="rId3"/>
              </a:buBlip>
            </a:pPr>
            <a:r>
              <a:rPr lang="en-GB" sz="2000" dirty="0">
                <a:solidFill>
                  <a:srgbClr val="0F458C"/>
                </a:solidFill>
                <a:effectLst/>
              </a:rPr>
              <a:t>Autonomous management and administration by public authorities.</a:t>
            </a:r>
            <a:endParaRPr lang="en-US" sz="2000" dirty="0">
              <a:solidFill>
                <a:srgbClr val="0F458C"/>
              </a:solidFill>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423A617E-3733-4B9C-8304-7E875DBB60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5D7B4054-2659-4503-AE55-7F7DC32FF83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6060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Institutions of Social and Solidarity Economy - KALO (Europe)</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0" indent="0">
              <a:buNone/>
            </a:pPr>
            <a:r>
              <a:rPr lang="en-GB" sz="2800" dirty="0">
                <a:effectLst/>
              </a:rPr>
              <a:t>Who are they;</a:t>
            </a:r>
          </a:p>
          <a:p>
            <a:r>
              <a:rPr lang="en-GB" sz="2800" dirty="0">
                <a:effectLst/>
              </a:rPr>
              <a:t>Cooperatives</a:t>
            </a:r>
          </a:p>
          <a:p>
            <a:r>
              <a:rPr lang="en-GB" sz="2800" dirty="0">
                <a:effectLst/>
              </a:rPr>
              <a:t>Mutual insurance companies</a:t>
            </a:r>
          </a:p>
          <a:p>
            <a:r>
              <a:rPr lang="en-GB" sz="2800" dirty="0">
                <a:effectLst/>
              </a:rPr>
              <a:t>Associations / Unions</a:t>
            </a:r>
          </a:p>
          <a:p>
            <a:r>
              <a:rPr lang="en-GB" sz="2800" dirty="0">
                <a:effectLst/>
              </a:rPr>
              <a:t>Institutions</a:t>
            </a:r>
            <a:endParaRPr lang="el-GR" sz="28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EC88FF38-4931-4BA7-85EA-3F3352DAC9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AA6ACC53-0CA2-4496-92B2-3013A830FD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0197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Cooperatives</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r>
              <a:rPr lang="en-GB" sz="2800" b="1" u="sng" dirty="0">
                <a:effectLst/>
              </a:rPr>
              <a:t>Cooperatives</a:t>
            </a:r>
            <a:r>
              <a:rPr lang="en-US" sz="2800" dirty="0">
                <a:solidFill>
                  <a:srgbClr val="0F458C"/>
                </a:solidFill>
                <a:effectLst/>
              </a:rPr>
              <a:t>: </a:t>
            </a:r>
            <a:r>
              <a:rPr lang="en-GB" sz="2800" dirty="0">
                <a:solidFill>
                  <a:srgbClr val="0F458C"/>
                </a:solidFill>
                <a:effectLst/>
              </a:rPr>
              <a:t>According to the International Cooperative Alliance, a cooperative is an "autonomous </a:t>
            </a:r>
            <a:r>
              <a:rPr lang="en-GB" sz="2800" b="1" dirty="0">
                <a:solidFill>
                  <a:srgbClr val="0F458C"/>
                </a:solidFill>
                <a:effectLst/>
              </a:rPr>
              <a:t>association of individuals </a:t>
            </a:r>
            <a:r>
              <a:rPr lang="en-GB" sz="2800" dirty="0">
                <a:solidFill>
                  <a:srgbClr val="0F458C"/>
                </a:solidFill>
                <a:effectLst/>
              </a:rPr>
              <a:t>who voluntarily unite together to meet their common economic, social, and cultural needs and expectations through a commonly owned and democratically controlled enterprise."</a:t>
            </a:r>
          </a:p>
          <a:p>
            <a:pPr marL="0" indent="0">
              <a:buNone/>
            </a:pPr>
            <a:r>
              <a:rPr lang="en-GB" sz="2800" dirty="0">
                <a:solidFill>
                  <a:srgbClr val="0F458C"/>
                </a:solidFill>
                <a:effectLst/>
              </a:rPr>
              <a:t>In cooperatives, property rights are available to groups of actors and not to investors (consumers, employees, producers, farmers, etc.)</a:t>
            </a:r>
            <a:endParaRPr lang="en-US" sz="2800" dirty="0">
              <a:solidFill>
                <a:srgbClr val="0F458C"/>
              </a:solidFill>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79EFAE17-2837-4945-8EFA-AD15F66301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F27D60C0-7029-479E-B675-F1A848E7909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8694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Mutual insurance companies</a:t>
            </a:r>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algn="just"/>
            <a:r>
              <a:rPr lang="en-GB" sz="2800" b="1" u="sng" dirty="0">
                <a:effectLst/>
              </a:rPr>
              <a:t>Mutual insurance companies: </a:t>
            </a:r>
            <a:r>
              <a:rPr lang="en-GB" sz="2800" dirty="0">
                <a:effectLst/>
              </a:rPr>
              <a:t>An organization that provides insurance services for the benefit of its members when they are affected by illness, disability, old age or unemployment on the one hand and who insure their home, cars and accidents, unemployment or death on the other. "Their primary goal is to meet common needs without making a profit or investing."</a:t>
            </a:r>
          </a:p>
          <a:p>
            <a:pPr marL="0" indent="0" algn="just">
              <a:buNone/>
            </a:pPr>
            <a:r>
              <a:rPr lang="en-GB" sz="2800" dirty="0">
                <a:effectLst/>
              </a:rPr>
              <a:t>There are two categories of such organizations: mutual insurance companies and mutual health insurance companies.</a:t>
            </a:r>
            <a:endParaRPr lang="el-GR" sz="28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4C42E809-0BEE-401B-BB5B-F8494E867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38C8453E-AD87-44CE-8EBA-A256BD20B3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1636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Associations / Unions</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r>
              <a:rPr lang="en-GB" sz="2800" b="1" u="sng" dirty="0">
                <a:effectLst/>
              </a:rPr>
              <a:t>Associations / Unions</a:t>
            </a:r>
            <a:r>
              <a:rPr lang="en-US" sz="2800" b="1" u="sng" dirty="0">
                <a:effectLst/>
              </a:rPr>
              <a:t>: </a:t>
            </a:r>
            <a:r>
              <a:rPr lang="en-GB" sz="2800" dirty="0">
                <a:effectLst/>
              </a:rPr>
              <a:t>It is a group of people who come together for cultural, recreational, social and economic or other purpose and create a permanent organization. "Associations usually promote the commercial or professional interests of their members, while institutions spend their funds on projects or activities that benefit the public."</a:t>
            </a:r>
          </a:p>
          <a:p>
            <a:pPr marL="0" indent="0">
              <a:buNone/>
            </a:pPr>
            <a:r>
              <a:rPr lang="en-GB" sz="2800" dirty="0">
                <a:effectLst/>
              </a:rPr>
              <a:t>These organizations have a wide variety of names depending on the national context, such as: associations, NGOs, non-governmental organizations, voluntary organizations and so on.</a:t>
            </a:r>
            <a:endParaRPr lang="el-GR" sz="28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AAFAF514-EEAD-474C-9FE1-D5AC6CCAEA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C192A9C9-7F52-421E-A168-41E27B56A3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4835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Institutions</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r>
              <a:rPr lang="en-GB" sz="2800" b="1" u="sng" dirty="0">
                <a:effectLst/>
              </a:rPr>
              <a:t>Institutions</a:t>
            </a:r>
            <a:r>
              <a:rPr lang="en-US" sz="2800" dirty="0">
                <a:solidFill>
                  <a:srgbClr val="0F458C"/>
                </a:solidFill>
                <a:effectLst/>
              </a:rPr>
              <a:t>: </a:t>
            </a:r>
            <a:r>
              <a:rPr lang="en-GB" sz="2800" dirty="0">
                <a:effectLst/>
              </a:rPr>
              <a:t>‘’</a:t>
            </a:r>
            <a:r>
              <a:rPr lang="en-GB" sz="2800" dirty="0">
                <a:solidFill>
                  <a:srgbClr val="0F458C"/>
                </a:solidFill>
                <a:effectLst/>
              </a:rPr>
              <a:t>Legal entities created to </a:t>
            </a:r>
            <a:r>
              <a:rPr lang="en-GB" sz="2800" b="1" dirty="0">
                <a:solidFill>
                  <a:srgbClr val="0F458C"/>
                </a:solidFill>
                <a:effectLst/>
              </a:rPr>
              <a:t>achieve specific goals </a:t>
            </a:r>
            <a:r>
              <a:rPr lang="en-GB" sz="2800" dirty="0">
                <a:solidFill>
                  <a:srgbClr val="0F458C"/>
                </a:solidFill>
                <a:effectLst/>
              </a:rPr>
              <a:t>for the benefit of a particular group of people or the community at large, through the use of legacies or systematic fundraising campaigns’’</a:t>
            </a:r>
            <a:endParaRPr lang="el-GR" sz="28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7139869C-1ADA-4D27-91D0-C8750A9906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0E97A9B7-5500-4B45-B851-A2B11C531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2826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Social economy in the EU</a:t>
            </a:r>
            <a:endParaRPr lang="it-IT" dirty="0"/>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102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6276" y="1886961"/>
            <a:ext cx="5763212" cy="4110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egnaposto contenuto 2">
            <a:extLst>
              <a:ext uri="{FF2B5EF4-FFF2-40B4-BE49-F238E27FC236}">
                <a16:creationId xmlns:a16="http://schemas.microsoft.com/office/drawing/2014/main" id="{025113E3-99D1-4704-8A83-83B959E7C390}"/>
              </a:ext>
            </a:extLst>
          </p:cNvPr>
          <p:cNvSpPr>
            <a:spLocks noGrp="1"/>
          </p:cNvSpPr>
          <p:nvPr>
            <p:ph idx="1"/>
          </p:nvPr>
        </p:nvSpPr>
        <p:spPr>
          <a:xfrm>
            <a:off x="0" y="1988320"/>
            <a:ext cx="5906276" cy="3907317"/>
          </a:xfrm>
        </p:spPr>
        <p:txBody>
          <a:bodyPr>
            <a:noAutofit/>
          </a:bodyPr>
          <a:lstStyle/>
          <a:p>
            <a:pPr marL="457200" lvl="1" indent="-457200">
              <a:spcBef>
                <a:spcPts val="1000"/>
              </a:spcBef>
              <a:buBlip>
                <a:blip r:embed="rId4"/>
              </a:buBlip>
            </a:pPr>
            <a:r>
              <a:rPr lang="en-GB" sz="2400" dirty="0">
                <a:solidFill>
                  <a:srgbClr val="0F458C"/>
                </a:solidFill>
                <a:effectLst/>
              </a:rPr>
              <a:t>Social Economy in Europe - the year 2009-2010:</a:t>
            </a:r>
          </a:p>
          <a:p>
            <a:pPr lvl="1"/>
            <a:r>
              <a:rPr lang="en-GB" sz="2400" dirty="0">
                <a:solidFill>
                  <a:srgbClr val="0F458C"/>
                </a:solidFill>
                <a:effectLst/>
              </a:rPr>
              <a:t> It employs </a:t>
            </a:r>
            <a:r>
              <a:rPr lang="en-GB" sz="2400" b="1" dirty="0">
                <a:solidFill>
                  <a:srgbClr val="0F458C"/>
                </a:solidFill>
                <a:effectLst/>
              </a:rPr>
              <a:t>6.5%</a:t>
            </a:r>
            <a:r>
              <a:rPr lang="en-GB" sz="2400" dirty="0">
                <a:solidFill>
                  <a:srgbClr val="0F458C"/>
                </a:solidFill>
                <a:effectLst/>
              </a:rPr>
              <a:t> of the active population of the EU-27</a:t>
            </a:r>
          </a:p>
          <a:p>
            <a:pPr lvl="1"/>
            <a:r>
              <a:rPr lang="en-GB" sz="2400" dirty="0">
                <a:solidFill>
                  <a:srgbClr val="0F458C"/>
                </a:solidFill>
                <a:effectLst/>
              </a:rPr>
              <a:t> It employs </a:t>
            </a:r>
            <a:r>
              <a:rPr lang="en-GB" sz="2400" b="1" dirty="0">
                <a:solidFill>
                  <a:srgbClr val="0F458C"/>
                </a:solidFill>
                <a:effectLst/>
              </a:rPr>
              <a:t>14.5 million jobs </a:t>
            </a:r>
            <a:r>
              <a:rPr lang="en-GB" sz="2400" dirty="0">
                <a:solidFill>
                  <a:srgbClr val="0F458C"/>
                </a:solidFill>
                <a:effectLst/>
              </a:rPr>
              <a:t>and</a:t>
            </a:r>
          </a:p>
          <a:p>
            <a:pPr lvl="1"/>
            <a:r>
              <a:rPr lang="en-GB" sz="2400" dirty="0">
                <a:solidFill>
                  <a:srgbClr val="0F458C"/>
                </a:solidFill>
                <a:effectLst/>
              </a:rPr>
              <a:t> It represents ov</a:t>
            </a:r>
            <a:r>
              <a:rPr lang="en-GB" sz="2400" b="1" dirty="0">
                <a:solidFill>
                  <a:srgbClr val="0F458C"/>
                </a:solidFill>
                <a:effectLst/>
              </a:rPr>
              <a:t>er 2 million companies and social economy organizations</a:t>
            </a:r>
            <a:r>
              <a:rPr lang="en-GB" sz="2400" dirty="0">
                <a:solidFill>
                  <a:srgbClr val="0F458C"/>
                </a:solidFill>
                <a:effectLst/>
              </a:rPr>
              <a:t>, representing </a:t>
            </a:r>
            <a:r>
              <a:rPr lang="en-GB" sz="2400" b="1" dirty="0">
                <a:solidFill>
                  <a:srgbClr val="0F458C"/>
                </a:solidFill>
                <a:effectLst/>
              </a:rPr>
              <a:t>10% of all businesses in the EU.</a:t>
            </a:r>
          </a:p>
        </p:txBody>
      </p:sp>
      <p:pic>
        <p:nvPicPr>
          <p:cNvPr id="7" name="Εικόνα 5">
            <a:extLst>
              <a:ext uri="{FF2B5EF4-FFF2-40B4-BE49-F238E27FC236}">
                <a16:creationId xmlns:a16="http://schemas.microsoft.com/office/drawing/2014/main" id="{1E963F50-0A2F-4E09-B8B6-70A7DC738A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9" name="Εικόνα 38" descr="Image">
            <a:extLst>
              <a:ext uri="{FF2B5EF4-FFF2-40B4-BE49-F238E27FC236}">
                <a16:creationId xmlns:a16="http://schemas.microsoft.com/office/drawing/2014/main" id="{2682F52C-5B1B-46F1-BD8C-4E5535A0F47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6341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Social economy in Greece</a:t>
            </a:r>
            <a:endParaRPr lang="it-IT" dirty="0"/>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sp>
        <p:nvSpPr>
          <p:cNvPr id="8" name="Segnaposto contenuto 2">
            <a:extLst>
              <a:ext uri="{FF2B5EF4-FFF2-40B4-BE49-F238E27FC236}">
                <a16:creationId xmlns:a16="http://schemas.microsoft.com/office/drawing/2014/main" id="{025113E3-99D1-4704-8A83-83B959E7C390}"/>
              </a:ext>
            </a:extLst>
          </p:cNvPr>
          <p:cNvSpPr>
            <a:spLocks noGrp="1"/>
          </p:cNvSpPr>
          <p:nvPr>
            <p:ph idx="1"/>
          </p:nvPr>
        </p:nvSpPr>
        <p:spPr>
          <a:xfrm>
            <a:off x="522514" y="1988320"/>
            <a:ext cx="11308702" cy="3907317"/>
          </a:xfrm>
        </p:spPr>
        <p:txBody>
          <a:bodyPr>
            <a:noAutofit/>
          </a:bodyPr>
          <a:lstStyle/>
          <a:p>
            <a:pPr>
              <a:buFont typeface="Wingdings" panose="05000000000000000000" pitchFamily="2" charset="2"/>
              <a:buChar char="§"/>
            </a:pPr>
            <a:r>
              <a:rPr lang="en-GB" sz="1800" dirty="0">
                <a:solidFill>
                  <a:srgbClr val="0F458C"/>
                </a:solidFill>
                <a:effectLst/>
              </a:rPr>
              <a:t>8,400 traditional type cooperatives</a:t>
            </a:r>
          </a:p>
          <a:p>
            <a:pPr>
              <a:buFont typeface="Wingdings" panose="05000000000000000000" pitchFamily="2" charset="2"/>
              <a:buChar char="§"/>
            </a:pPr>
            <a:r>
              <a:rPr lang="en-GB" sz="1800" dirty="0">
                <a:solidFill>
                  <a:srgbClr val="0F458C"/>
                </a:solidFill>
                <a:effectLst/>
              </a:rPr>
              <a:t>71 women's cooperatives, for the production of traditional products and food or the operation of tourist accommodation</a:t>
            </a:r>
          </a:p>
          <a:p>
            <a:pPr>
              <a:buFont typeface="Wingdings" panose="05000000000000000000" pitchFamily="2" charset="2"/>
              <a:buChar char="§"/>
            </a:pPr>
            <a:r>
              <a:rPr lang="en-GB" sz="1800" dirty="0">
                <a:solidFill>
                  <a:srgbClr val="0F458C"/>
                </a:solidFill>
                <a:effectLst/>
              </a:rPr>
              <a:t>17 Koi.S.PE with the object of the integration of the mentally ill in the </a:t>
            </a:r>
            <a:r>
              <a:rPr lang="en-GB" sz="1800" dirty="0" err="1">
                <a:solidFill>
                  <a:srgbClr val="0F458C"/>
                </a:solidFill>
                <a:effectLst/>
              </a:rPr>
              <a:t>labor</a:t>
            </a:r>
            <a:r>
              <a:rPr lang="en-GB" sz="1800" dirty="0">
                <a:solidFill>
                  <a:srgbClr val="0F458C"/>
                </a:solidFill>
                <a:effectLst/>
              </a:rPr>
              <a:t> market, but also the production of goods and services</a:t>
            </a:r>
          </a:p>
          <a:p>
            <a:pPr>
              <a:buFont typeface="Wingdings" panose="05000000000000000000" pitchFamily="2" charset="2"/>
              <a:buChar char="§"/>
            </a:pPr>
            <a:r>
              <a:rPr lang="en-GB" sz="1800" dirty="0">
                <a:solidFill>
                  <a:srgbClr val="0F458C"/>
                </a:solidFill>
                <a:effectLst/>
              </a:rPr>
              <a:t>1,500 - 2000 volunteer organizations, of which 200-300 are active</a:t>
            </a:r>
          </a:p>
          <a:p>
            <a:pPr>
              <a:buFont typeface="Wingdings" panose="05000000000000000000" pitchFamily="2" charset="2"/>
              <a:buChar char="§"/>
            </a:pPr>
            <a:r>
              <a:rPr lang="en-GB" sz="1800" dirty="0">
                <a:solidFill>
                  <a:srgbClr val="0F458C"/>
                </a:solidFill>
                <a:effectLst/>
              </a:rPr>
              <a:t>Unknown number from mixed organizations, voluntary organizations, associations specially recognized as charitable, civil NGOs, foundations, associations of persons, organizations or corporations</a:t>
            </a:r>
          </a:p>
          <a:p>
            <a:pPr>
              <a:buFont typeface="Wingdings" panose="05000000000000000000" pitchFamily="2" charset="2"/>
              <a:buChar char="§"/>
            </a:pPr>
            <a:r>
              <a:rPr lang="en-GB" sz="1800" dirty="0">
                <a:solidFill>
                  <a:srgbClr val="0F458C"/>
                </a:solidFill>
                <a:effectLst/>
              </a:rPr>
              <a:t>1,000 + </a:t>
            </a:r>
            <a:r>
              <a:rPr lang="en-GB" sz="1800" dirty="0" err="1">
                <a:solidFill>
                  <a:srgbClr val="0F458C"/>
                </a:solidFill>
                <a:effectLst/>
              </a:rPr>
              <a:t>Koin.S.Ep</a:t>
            </a:r>
            <a:r>
              <a:rPr lang="en-GB" sz="1800" dirty="0">
                <a:solidFill>
                  <a:srgbClr val="0F458C"/>
                </a:solidFill>
                <a:effectLst/>
              </a:rPr>
              <a:t> .: mainly for collective production purpose, satisfaction of collective needs (culture, environment, ecology, education, utilities, utilization of local products, preservation of traditional activities and professions)</a:t>
            </a:r>
          </a:p>
          <a:p>
            <a:pPr>
              <a:buFont typeface="Wingdings" panose="05000000000000000000" pitchFamily="2" charset="2"/>
              <a:buChar char="§"/>
            </a:pPr>
            <a:r>
              <a:rPr lang="en-GB" sz="1800" dirty="0">
                <a:solidFill>
                  <a:srgbClr val="0F458C"/>
                </a:solidFill>
                <a:effectLst/>
              </a:rPr>
              <a:t>Employment in the social economy sector accounts for 1.8% of total employment and 2.9% of paid employment.</a:t>
            </a:r>
            <a:endParaRPr lang="en-US" sz="1800" dirty="0">
              <a:solidFill>
                <a:srgbClr val="0F458C"/>
              </a:solidFill>
              <a:effectLst/>
            </a:endParaRPr>
          </a:p>
        </p:txBody>
      </p:sp>
      <p:pic>
        <p:nvPicPr>
          <p:cNvPr id="6" name="Εικόνα 5">
            <a:extLst>
              <a:ext uri="{FF2B5EF4-FFF2-40B4-BE49-F238E27FC236}">
                <a16:creationId xmlns:a16="http://schemas.microsoft.com/office/drawing/2014/main" id="{9B4057ED-B5DA-43D8-AE59-4F0C568158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62B79051-303C-46DD-89C1-B7967B85B7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49621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a:xfrm>
            <a:off x="1508161" y="2737518"/>
            <a:ext cx="9995072" cy="1645879"/>
          </a:xfrm>
        </p:spPr>
        <p:txBody>
          <a:bodyPr/>
          <a:lstStyle/>
          <a:p>
            <a:r>
              <a:rPr lang="en-GB" sz="3600" dirty="0">
                <a:effectLst/>
              </a:rPr>
              <a:t>Section 2: Introduction to Social Entrepreneurship</a:t>
            </a:r>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508AFB36-6C5D-4332-9B78-63696702C5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C74306FB-1044-4DCF-9C2A-013FB77FC6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5709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p:txBody>
          <a:bodyPr/>
          <a:lstStyle/>
          <a:p>
            <a:r>
              <a:rPr lang="en-GB" dirty="0"/>
              <a:t>Funding</a:t>
            </a:r>
            <a:r>
              <a:rPr lang="el-GR" dirty="0"/>
              <a:t> </a:t>
            </a:r>
            <a:endParaRPr lang="en-US" dirty="0"/>
          </a:p>
        </p:txBody>
      </p:sp>
      <p:sp>
        <p:nvSpPr>
          <p:cNvPr id="3" name="Segnaposto contenuto 2">
            <a:extLst>
              <a:ext uri="{FF2B5EF4-FFF2-40B4-BE49-F238E27FC236}">
                <a16:creationId xmlns:a16="http://schemas.microsoft.com/office/drawing/2014/main" id="{89274D4A-4BE5-44F5-A681-63073191A39A}"/>
              </a:ext>
            </a:extLst>
          </p:cNvPr>
          <p:cNvSpPr>
            <a:spLocks noGrp="1"/>
          </p:cNvSpPr>
          <p:nvPr>
            <p:ph idx="1"/>
          </p:nvPr>
        </p:nvSpPr>
        <p:spPr/>
        <p:txBody>
          <a:bodyPr>
            <a:normAutofit/>
          </a:bodyPr>
          <a:lstStyle/>
          <a:p>
            <a:r>
              <a:rPr lang="en-GB" dirty="0">
                <a:effectLst/>
              </a:rPr>
              <a:t>The training material has been developed by Living Prospects</a:t>
            </a:r>
            <a:r>
              <a:rPr lang="el-GR" dirty="0">
                <a:effectLst/>
              </a:rPr>
              <a:t> </a:t>
            </a:r>
            <a:r>
              <a:rPr lang="en-GB" dirty="0">
                <a:effectLst/>
              </a:rPr>
              <a:t>Ltd.</a:t>
            </a:r>
            <a:r>
              <a:rPr lang="el-GR" dirty="0">
                <a:effectLst/>
              </a:rPr>
              <a:t> </a:t>
            </a:r>
            <a:r>
              <a:rPr lang="en-GB" dirty="0">
                <a:effectLst/>
              </a:rPr>
              <a:t>&amp; </a:t>
            </a:r>
            <a:r>
              <a:rPr lang="en-GB" dirty="0" err="1">
                <a:effectLst/>
              </a:rPr>
              <a:t>ComnCom</a:t>
            </a:r>
            <a:r>
              <a:rPr lang="en-GB" dirty="0">
                <a:effectLst/>
              </a:rPr>
              <a:t> external expert of the Region of East Macedonia and Thrace </a:t>
            </a:r>
            <a:r>
              <a:rPr lang="en-US" dirty="0">
                <a:effectLst/>
              </a:rPr>
              <a:t>(REMTH</a:t>
            </a:r>
            <a:r>
              <a:rPr lang="el-GR" dirty="0">
                <a:effectLst/>
              </a:rPr>
              <a:t>) </a:t>
            </a:r>
            <a:r>
              <a:rPr lang="en-GB" dirty="0">
                <a:effectLst/>
              </a:rPr>
              <a:t>for the project +RESILIENT. </a:t>
            </a:r>
          </a:p>
          <a:p>
            <a:r>
              <a:rPr lang="en-GB" dirty="0">
                <a:effectLst/>
              </a:rPr>
              <a:t>The project +RESILIENT</a:t>
            </a:r>
            <a:r>
              <a:rPr lang="el-GR" dirty="0">
                <a:effectLst/>
              </a:rPr>
              <a:t> «</a:t>
            </a:r>
            <a:r>
              <a:rPr lang="en-GB" dirty="0">
                <a:effectLst/>
              </a:rPr>
              <a:t>Mediterranean Open </a:t>
            </a:r>
            <a:r>
              <a:rPr lang="en-GB" dirty="0" err="1">
                <a:effectLst/>
              </a:rPr>
              <a:t>REsouRcEs</a:t>
            </a:r>
            <a:r>
              <a:rPr lang="en-GB" dirty="0">
                <a:effectLst/>
              </a:rPr>
              <a:t> for Social Innovation of</a:t>
            </a:r>
            <a:r>
              <a:rPr lang="el-GR" dirty="0">
                <a:effectLst/>
              </a:rPr>
              <a:t> </a:t>
            </a:r>
            <a:r>
              <a:rPr lang="en-GB" dirty="0" err="1">
                <a:effectLst/>
              </a:rPr>
              <a:t>SociaLlyResponsIveENTerprises</a:t>
            </a:r>
            <a:r>
              <a:rPr lang="el-GR" dirty="0">
                <a:effectLst/>
              </a:rPr>
              <a:t>» </a:t>
            </a:r>
            <a:r>
              <a:rPr lang="en-GB" dirty="0">
                <a:effectLst/>
              </a:rPr>
              <a:t>is co-financed by the programme INTERREG</a:t>
            </a:r>
            <a:r>
              <a:rPr lang="el-GR" dirty="0">
                <a:effectLst/>
              </a:rPr>
              <a:t> </a:t>
            </a:r>
            <a:r>
              <a:rPr lang="en-GB" dirty="0">
                <a:effectLst/>
              </a:rPr>
              <a:t>MED 2014 - 2020</a:t>
            </a:r>
            <a:r>
              <a:rPr lang="el-GR" dirty="0">
                <a:effectLst/>
              </a:rPr>
              <a:t>.</a:t>
            </a:r>
            <a:endParaRPr lang="en-GB" dirty="0">
              <a:effectLst/>
            </a:endParaRPr>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83279"/>
            <a:ext cx="1019331" cy="726900"/>
          </a:xfrm>
          <a:prstGeom prst="rect">
            <a:avLst/>
          </a:prstGeom>
        </p:spPr>
      </p:pic>
      <p:pic>
        <p:nvPicPr>
          <p:cNvPr id="6" name="Εικόνα 5">
            <a:extLst>
              <a:ext uri="{FF2B5EF4-FFF2-40B4-BE49-F238E27FC236}">
                <a16:creationId xmlns:a16="http://schemas.microsoft.com/office/drawing/2014/main" id="{F7DEDD60-68B4-4F49-8FB7-CDADE69FBE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EA0D9F47-93CD-4C77-91B3-51D3AB8DF6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398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Defining social entrepreneurship</a:t>
            </a:r>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480060" y="1973330"/>
            <a:ext cx="11189428" cy="4057548"/>
          </a:xfrm>
        </p:spPr>
        <p:txBody>
          <a:bodyPr>
            <a:noAutofit/>
          </a:bodyPr>
          <a:lstStyle/>
          <a:p>
            <a:pPr marL="0" indent="0">
              <a:buNone/>
            </a:pPr>
            <a:r>
              <a:rPr lang="en-GB" sz="2400" dirty="0">
                <a:effectLst/>
              </a:rPr>
              <a:t>The application of business principles (for-profit or not) to solve "indomitable" social problems.</a:t>
            </a:r>
          </a:p>
          <a:p>
            <a:pPr marL="0" indent="0">
              <a:buNone/>
            </a:pPr>
            <a:r>
              <a:rPr lang="en-GB" sz="2400" dirty="0">
                <a:effectLst/>
              </a:rPr>
              <a:t>Important elements:</a:t>
            </a:r>
          </a:p>
          <a:p>
            <a:pPr>
              <a:buFont typeface="Arial" panose="020B0604020202020204" pitchFamily="34" charset="0"/>
              <a:buChar char="•"/>
            </a:pPr>
            <a:r>
              <a:rPr lang="en-GB" sz="2400" dirty="0">
                <a:effectLst/>
              </a:rPr>
              <a:t>Catalytic </a:t>
            </a:r>
            <a:r>
              <a:rPr lang="en-GB" sz="2400" b="1" dirty="0">
                <a:effectLst/>
              </a:rPr>
              <a:t>change</a:t>
            </a:r>
            <a:r>
              <a:rPr lang="en-GB" sz="2400" dirty="0">
                <a:effectLst/>
              </a:rPr>
              <a:t> in social problems not just the treatment</a:t>
            </a:r>
          </a:p>
          <a:p>
            <a:pPr>
              <a:buFont typeface="Arial" panose="020B0604020202020204" pitchFamily="34" charset="0"/>
              <a:buChar char="•"/>
            </a:pPr>
            <a:r>
              <a:rPr lang="en-GB" sz="2400" dirty="0">
                <a:effectLst/>
              </a:rPr>
              <a:t>Production of </a:t>
            </a:r>
            <a:r>
              <a:rPr lang="en-GB" sz="2400" b="1" dirty="0">
                <a:effectLst/>
              </a:rPr>
              <a:t>social value / usefulness</a:t>
            </a:r>
          </a:p>
          <a:p>
            <a:pPr>
              <a:buFont typeface="Arial" panose="020B0604020202020204" pitchFamily="34" charset="0"/>
              <a:buChar char="•"/>
            </a:pPr>
            <a:r>
              <a:rPr lang="en-GB" sz="2400" b="1" dirty="0">
                <a:effectLst/>
              </a:rPr>
              <a:t>Social Innovation</a:t>
            </a:r>
            <a:r>
              <a:rPr lang="en-GB" sz="2400" dirty="0">
                <a:effectLst/>
              </a:rPr>
              <a:t>: in the use of resources, in the production process</a:t>
            </a:r>
          </a:p>
          <a:p>
            <a:pPr>
              <a:buFont typeface="Arial" panose="020B0604020202020204" pitchFamily="34" charset="0"/>
              <a:buChar char="•"/>
            </a:pPr>
            <a:r>
              <a:rPr lang="en-GB" sz="2400" b="1" dirty="0">
                <a:effectLst/>
              </a:rPr>
              <a:t>Sustainability</a:t>
            </a:r>
            <a:r>
              <a:rPr lang="en-GB" sz="2400" dirty="0">
                <a:effectLst/>
              </a:rPr>
              <a:t> of the venture, profits are reinvested for a common purpose</a:t>
            </a:r>
            <a:endParaRPr lang="el-GR" sz="24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9ADF99C7-9E74-4BC1-AF35-B906C613D7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6C4592B3-BFA6-409D-864B-2F0A6C65CA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19098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Social enterprises</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r>
              <a:rPr lang="en-GB" sz="2800" b="1" i="1" u="sng" dirty="0">
                <a:effectLst/>
              </a:rPr>
              <a:t>Social enterprises</a:t>
            </a:r>
            <a:r>
              <a:rPr lang="en-GB" sz="2800" i="1" dirty="0">
                <a:effectLst/>
              </a:rPr>
              <a:t>: "enterprises that aim to pursue objectives of </a:t>
            </a:r>
            <a:r>
              <a:rPr lang="en-GB" sz="2800" b="1" i="1" dirty="0">
                <a:effectLst/>
              </a:rPr>
              <a:t>general interest </a:t>
            </a:r>
            <a:r>
              <a:rPr lang="en-GB" sz="2800" i="1" dirty="0">
                <a:effectLst/>
              </a:rPr>
              <a:t>(social, social, environmental) and not to maximize profit, which are often </a:t>
            </a:r>
            <a:r>
              <a:rPr lang="en-GB" sz="2800" b="1" i="1" dirty="0">
                <a:effectLst/>
              </a:rPr>
              <a:t>innovative</a:t>
            </a:r>
            <a:r>
              <a:rPr lang="en-GB" sz="2800" i="1" dirty="0">
                <a:effectLst/>
              </a:rPr>
              <a:t>, through the </a:t>
            </a:r>
            <a:r>
              <a:rPr lang="en-GB" sz="2800" b="1" i="1" dirty="0">
                <a:effectLst/>
              </a:rPr>
              <a:t>products or services </a:t>
            </a:r>
            <a:r>
              <a:rPr lang="en-GB" sz="2800" i="1" dirty="0">
                <a:effectLst/>
              </a:rPr>
              <a:t>they offer and the </a:t>
            </a:r>
            <a:r>
              <a:rPr lang="en-GB" sz="2800" b="1" i="1" dirty="0">
                <a:effectLst/>
              </a:rPr>
              <a:t>methods of organization or production use</a:t>
            </a:r>
            <a:r>
              <a:rPr lang="en-GB" sz="2800" i="1" dirty="0">
                <a:effectLst/>
              </a:rPr>
              <a:t>, often to vulnerable members of society (socially excluded) ".</a:t>
            </a:r>
          </a:p>
          <a:p>
            <a:pPr>
              <a:buFont typeface="Wingdings" panose="05000000000000000000" pitchFamily="2" charset="2"/>
              <a:buChar char="ü"/>
            </a:pPr>
            <a:r>
              <a:rPr lang="en-GB" sz="2800" dirty="0">
                <a:effectLst/>
              </a:rPr>
              <a:t>They are a new (hybrid) organizational form of the social economy.</a:t>
            </a:r>
            <a:endParaRPr lang="el-GR" sz="2800" dirty="0">
              <a:effectLst/>
            </a:endParaRPr>
          </a:p>
          <a:p>
            <a:pPr marL="0" indent="0">
              <a:buNone/>
            </a:pPr>
            <a:endParaRPr lang="el-GR" sz="2800" dirty="0">
              <a:effectLst/>
            </a:endParaRPr>
          </a:p>
          <a:p>
            <a:pPr marL="0" indent="0">
              <a:buNone/>
            </a:pPr>
            <a:endParaRPr lang="el-GR" sz="2800" dirty="0">
              <a:effectLst/>
            </a:endParaRPr>
          </a:p>
          <a:p>
            <a:pPr>
              <a:buFont typeface="Wingdings" panose="05000000000000000000" pitchFamily="2" charset="2"/>
              <a:buChar char="§"/>
            </a:pPr>
            <a:endParaRPr lang="el-GR" sz="28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3B116838-2140-4526-92C5-88204AB4BE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6C3ABA5E-F548-4B25-9176-5C2B9C5A2C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05322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normAutofit/>
          </a:bodyPr>
          <a:lstStyle/>
          <a:p>
            <a:r>
              <a:rPr lang="en-GB" dirty="0"/>
              <a:t>Characteristics of social enterprises</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algn="just">
              <a:buFont typeface="Wingdings" panose="05000000000000000000" pitchFamily="2" charset="2"/>
              <a:buChar char="§"/>
            </a:pPr>
            <a:r>
              <a:rPr lang="en-GB" sz="2000" dirty="0">
                <a:effectLst/>
              </a:rPr>
              <a:t>They pursue </a:t>
            </a:r>
            <a:r>
              <a:rPr lang="en-GB" sz="2000" b="1" dirty="0">
                <a:effectLst/>
              </a:rPr>
              <a:t>economic and social goals </a:t>
            </a:r>
            <a:r>
              <a:rPr lang="en-GB" sz="2000" dirty="0">
                <a:effectLst/>
              </a:rPr>
              <a:t>based on the collective interest and social impact, despite the profit for the owners / shareholders</a:t>
            </a:r>
          </a:p>
          <a:p>
            <a:pPr algn="just">
              <a:buFont typeface="Wingdings" panose="05000000000000000000" pitchFamily="2" charset="2"/>
              <a:buChar char="§"/>
            </a:pPr>
            <a:r>
              <a:rPr lang="en-GB" sz="2000" dirty="0">
                <a:effectLst/>
              </a:rPr>
              <a:t>They are organized based on the </a:t>
            </a:r>
            <a:r>
              <a:rPr lang="en-GB" sz="2000" b="1" dirty="0">
                <a:effectLst/>
              </a:rPr>
              <a:t>business spirit </a:t>
            </a:r>
            <a:r>
              <a:rPr lang="en-GB" sz="2000" dirty="0">
                <a:effectLst/>
              </a:rPr>
              <a:t>and re-invest the profits to achieve the social purpose</a:t>
            </a:r>
          </a:p>
          <a:p>
            <a:pPr algn="just">
              <a:buFont typeface="Wingdings" panose="05000000000000000000" pitchFamily="2" charset="2"/>
              <a:buChar char="§"/>
            </a:pPr>
            <a:r>
              <a:rPr lang="en-GB" sz="2000" dirty="0">
                <a:effectLst/>
              </a:rPr>
              <a:t>Implement </a:t>
            </a:r>
            <a:r>
              <a:rPr lang="en-GB" sz="2000" b="1" dirty="0">
                <a:effectLst/>
              </a:rPr>
              <a:t>dynamic and innovative solutions </a:t>
            </a:r>
            <a:r>
              <a:rPr lang="en-GB" sz="2000" dirty="0">
                <a:effectLst/>
              </a:rPr>
              <a:t>to combat social exclusion and unemployment</a:t>
            </a:r>
          </a:p>
          <a:p>
            <a:pPr algn="just">
              <a:buFont typeface="Wingdings" panose="05000000000000000000" pitchFamily="2" charset="2"/>
              <a:buChar char="§"/>
            </a:pPr>
            <a:r>
              <a:rPr lang="en-GB" sz="2000" dirty="0">
                <a:effectLst/>
              </a:rPr>
              <a:t>They are actively involved in </a:t>
            </a:r>
            <a:r>
              <a:rPr lang="en-GB" sz="2000" b="1" dirty="0">
                <a:effectLst/>
              </a:rPr>
              <a:t>economic development</a:t>
            </a:r>
            <a:r>
              <a:rPr lang="en-GB" sz="2000" dirty="0">
                <a:effectLst/>
              </a:rPr>
              <a:t>, strengthening social cohesion.</a:t>
            </a:r>
          </a:p>
          <a:p>
            <a:pPr algn="just">
              <a:buFont typeface="Wingdings" panose="05000000000000000000" pitchFamily="2" charset="2"/>
              <a:buChar char="§"/>
            </a:pPr>
            <a:r>
              <a:rPr lang="en-GB" sz="2000" dirty="0">
                <a:effectLst/>
              </a:rPr>
              <a:t>They provide a </a:t>
            </a:r>
            <a:r>
              <a:rPr lang="en-GB" sz="2000" b="1" dirty="0">
                <a:effectLst/>
              </a:rPr>
              <a:t>business and commercial dimension </a:t>
            </a:r>
            <a:r>
              <a:rPr lang="en-GB" sz="2000" dirty="0">
                <a:effectLst/>
              </a:rPr>
              <a:t>to the provision of goods and services of general interest.</a:t>
            </a:r>
          </a:p>
          <a:p>
            <a:pPr algn="just">
              <a:buFont typeface="Wingdings" panose="05000000000000000000" pitchFamily="2" charset="2"/>
              <a:buChar char="§"/>
            </a:pPr>
            <a:r>
              <a:rPr lang="en-GB" sz="2000" dirty="0">
                <a:effectLst/>
              </a:rPr>
              <a:t>They can have </a:t>
            </a:r>
            <a:r>
              <a:rPr lang="en-GB" sz="2000" b="1" dirty="0">
                <a:effectLst/>
              </a:rPr>
              <a:t>any legal form </a:t>
            </a:r>
            <a:r>
              <a:rPr lang="en-GB" sz="2000" dirty="0">
                <a:effectLst/>
              </a:rPr>
              <a:t>as long as the method of organization or the system of ownership reflects the mission of the business, using </a:t>
            </a:r>
            <a:r>
              <a:rPr lang="en-GB" sz="2000" b="1" dirty="0">
                <a:effectLst/>
              </a:rPr>
              <a:t>democratic</a:t>
            </a:r>
            <a:r>
              <a:rPr lang="en-GB" sz="2000" dirty="0">
                <a:effectLst/>
              </a:rPr>
              <a:t> </a:t>
            </a:r>
            <a:r>
              <a:rPr lang="en-GB" sz="2000" b="1" dirty="0">
                <a:effectLst/>
              </a:rPr>
              <a:t>or participatory principles </a:t>
            </a:r>
            <a:r>
              <a:rPr lang="en-GB" sz="2000" dirty="0">
                <a:effectLst/>
              </a:rPr>
              <a:t>or focusing on social justice.</a:t>
            </a:r>
            <a:endParaRPr lang="el-GR" sz="20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D97710DC-4C05-4B04-AE16-2994859E04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11D83FE2-864E-44CA-BEB3-1DCA288D2FA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8650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Principles of social entrepreneurship</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a:buFont typeface="Wingdings" panose="05000000000000000000" pitchFamily="2" charset="2"/>
              <a:buChar char="ü"/>
            </a:pPr>
            <a:r>
              <a:rPr lang="en-GB" sz="2400" b="1" dirty="0">
                <a:effectLst/>
              </a:rPr>
              <a:t>Autonomy in administration and management</a:t>
            </a:r>
            <a:r>
              <a:rPr lang="en-GB" sz="2400" dirty="0">
                <a:effectLst/>
              </a:rPr>
              <a:t>, even if funded by public or private sources</a:t>
            </a:r>
          </a:p>
          <a:p>
            <a:pPr>
              <a:buFont typeface="Wingdings" panose="05000000000000000000" pitchFamily="2" charset="2"/>
              <a:buChar char="ü"/>
            </a:pPr>
            <a:r>
              <a:rPr lang="en-GB" sz="2400" b="1" dirty="0">
                <a:effectLst/>
              </a:rPr>
              <a:t>Undertaking business / financial risk </a:t>
            </a:r>
            <a:r>
              <a:rPr lang="en-GB" sz="2400" dirty="0">
                <a:effectLst/>
              </a:rPr>
              <a:t>and showing a significant reduction in the distribution of profit of each social enterprise, as the profit is used by the company for further investments</a:t>
            </a:r>
          </a:p>
          <a:p>
            <a:pPr>
              <a:buFont typeface="Wingdings" panose="05000000000000000000" pitchFamily="2" charset="2"/>
              <a:buChar char="ü"/>
            </a:pPr>
            <a:r>
              <a:rPr lang="en-GB" sz="2400" dirty="0">
                <a:effectLst/>
              </a:rPr>
              <a:t>Achieving </a:t>
            </a:r>
            <a:r>
              <a:rPr lang="en-GB" sz="2400" b="1" dirty="0">
                <a:effectLst/>
              </a:rPr>
              <a:t>sustainability</a:t>
            </a:r>
            <a:r>
              <a:rPr lang="en-GB" sz="2400" dirty="0">
                <a:effectLst/>
              </a:rPr>
              <a:t> from the active efforts of its members and employees, ensuring profit, </a:t>
            </a:r>
            <a:r>
              <a:rPr lang="en-GB" sz="2400" b="1" dirty="0">
                <a:effectLst/>
              </a:rPr>
              <a:t>paid employment </a:t>
            </a:r>
            <a:r>
              <a:rPr lang="en-GB" sz="2400" dirty="0">
                <a:effectLst/>
              </a:rPr>
              <a:t>and adequate resources.</a:t>
            </a:r>
          </a:p>
          <a:p>
            <a:pPr>
              <a:buFont typeface="Wingdings" panose="05000000000000000000" pitchFamily="2" charset="2"/>
              <a:buChar char="ü"/>
            </a:pPr>
            <a:r>
              <a:rPr lang="en-GB" sz="2400" dirty="0">
                <a:effectLst/>
              </a:rPr>
              <a:t>Continuous economic activity in the </a:t>
            </a:r>
            <a:r>
              <a:rPr lang="en-GB" sz="2400" b="1" dirty="0">
                <a:effectLst/>
              </a:rPr>
              <a:t>production of goods / services</a:t>
            </a:r>
            <a:endParaRPr lang="el-GR" sz="2400" b="1"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73BBF2F1-BE5D-43B1-9367-9CA18CD351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D951A51E-042A-4366-9CEF-CD4FC9482DF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3379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Principles of social entrepreneurship</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a:buFont typeface="Wingdings" panose="05000000000000000000" pitchFamily="2" charset="2"/>
              <a:buChar char="ü"/>
            </a:pPr>
            <a:r>
              <a:rPr lang="en-GB" sz="2800" dirty="0">
                <a:effectLst/>
              </a:rPr>
              <a:t>The predominance of the </a:t>
            </a:r>
            <a:r>
              <a:rPr lang="en-GB" sz="2800" b="1" dirty="0">
                <a:effectLst/>
              </a:rPr>
              <a:t>right of participation </a:t>
            </a:r>
            <a:r>
              <a:rPr lang="en-GB" sz="2800" dirty="0">
                <a:effectLst/>
              </a:rPr>
              <a:t>of all shareholders and partners in decision making</a:t>
            </a:r>
          </a:p>
          <a:p>
            <a:pPr>
              <a:buFont typeface="Wingdings" panose="05000000000000000000" pitchFamily="2" charset="2"/>
              <a:buChar char="ü"/>
            </a:pPr>
            <a:r>
              <a:rPr lang="en-GB" sz="2800" dirty="0">
                <a:effectLst/>
              </a:rPr>
              <a:t>The continuous achievement of the promotion of </a:t>
            </a:r>
            <a:r>
              <a:rPr lang="en-GB" sz="2800" b="1" dirty="0">
                <a:effectLst/>
              </a:rPr>
              <a:t>participations of many teams </a:t>
            </a:r>
            <a:r>
              <a:rPr lang="en-GB" sz="2800" dirty="0">
                <a:effectLst/>
              </a:rPr>
              <a:t>in the management and composition of the company</a:t>
            </a:r>
          </a:p>
          <a:p>
            <a:pPr>
              <a:buFont typeface="Wingdings" panose="05000000000000000000" pitchFamily="2" charset="2"/>
              <a:buChar char="ü"/>
            </a:pPr>
            <a:r>
              <a:rPr lang="en-GB" sz="2800" dirty="0">
                <a:effectLst/>
              </a:rPr>
              <a:t>The presence of the </a:t>
            </a:r>
            <a:r>
              <a:rPr lang="en-GB" sz="2800" b="1" dirty="0">
                <a:effectLst/>
              </a:rPr>
              <a:t>democratic process </a:t>
            </a:r>
            <a:r>
              <a:rPr lang="en-GB" sz="2800" dirty="0">
                <a:effectLst/>
              </a:rPr>
              <a:t>in decision making</a:t>
            </a:r>
          </a:p>
          <a:p>
            <a:pPr>
              <a:buFont typeface="Wingdings" panose="05000000000000000000" pitchFamily="2" charset="2"/>
              <a:buChar char="ü"/>
            </a:pPr>
            <a:r>
              <a:rPr lang="en-GB" sz="2800" dirty="0">
                <a:effectLst/>
              </a:rPr>
              <a:t>Priority is given </a:t>
            </a:r>
            <a:r>
              <a:rPr lang="en-GB" sz="2800" b="1" dirty="0">
                <a:effectLst/>
              </a:rPr>
              <a:t>to work and not to capital</a:t>
            </a:r>
          </a:p>
          <a:p>
            <a:pPr>
              <a:buFont typeface="Wingdings" panose="05000000000000000000" pitchFamily="2" charset="2"/>
              <a:buChar char="ü"/>
            </a:pPr>
            <a:r>
              <a:rPr lang="en-GB" sz="2800" dirty="0">
                <a:effectLst/>
              </a:rPr>
              <a:t>Establishing the perception in all employees and members that they work </a:t>
            </a:r>
            <a:r>
              <a:rPr lang="en-GB" sz="2800" b="1" dirty="0">
                <a:effectLst/>
              </a:rPr>
              <a:t>for the population at local and general level</a:t>
            </a:r>
            <a:endParaRPr lang="en-US" sz="2800" b="1"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427E0507-3B8D-4971-BC60-C22E6A7EFD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2492F8F1-A31D-4E33-81C5-1E03F5606C3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35549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fr-FR" dirty="0" err="1"/>
              <a:t>Traditional</a:t>
            </a:r>
            <a:r>
              <a:rPr lang="fr-FR" dirty="0"/>
              <a:t> associations / </a:t>
            </a:r>
            <a:r>
              <a:rPr lang="fr-FR" dirty="0" err="1"/>
              <a:t>NGOs</a:t>
            </a:r>
            <a:r>
              <a:rPr lang="fr-FR" dirty="0"/>
              <a:t> vs Social Enterprise</a:t>
            </a:r>
            <a:endParaRPr lang="en-GB"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5294" y="1973330"/>
            <a:ext cx="11144194" cy="3950952"/>
          </a:xfrm>
        </p:spPr>
        <p:txBody>
          <a:bodyPr>
            <a:noAutofit/>
          </a:bodyPr>
          <a:lstStyle/>
          <a:p>
            <a:r>
              <a:rPr lang="en-GB" sz="2400" dirty="0">
                <a:effectLst/>
                <a:sym typeface="Wingdings" panose="05000000000000000000" pitchFamily="2" charset="2"/>
              </a:rPr>
              <a:t>What distinguishes social enterprises from traditional associations or charities </a:t>
            </a:r>
            <a:r>
              <a:rPr lang="en-US" sz="2400" dirty="0">
                <a:effectLst/>
                <a:sym typeface="Wingdings" panose="05000000000000000000" pitchFamily="2" charset="2"/>
              </a:rPr>
              <a:t></a:t>
            </a:r>
            <a:endParaRPr lang="el-GR" sz="2400" dirty="0">
              <a:effectLst/>
              <a:sym typeface="Wingdings" panose="05000000000000000000" pitchFamily="2" charset="2"/>
            </a:endParaRPr>
          </a:p>
          <a:p>
            <a:pPr>
              <a:buFont typeface="Arial" panose="020B0604020202020204" pitchFamily="34" charset="0"/>
              <a:buChar char="•"/>
            </a:pPr>
            <a:r>
              <a:rPr lang="en-GB" sz="2400" b="1" dirty="0">
                <a:effectLst/>
                <a:sym typeface="Wingdings" panose="05000000000000000000" pitchFamily="2" charset="2"/>
              </a:rPr>
              <a:t>The business perspective.</a:t>
            </a:r>
          </a:p>
          <a:p>
            <a:pPr>
              <a:buFont typeface="Arial" panose="020B0604020202020204" pitchFamily="34" charset="0"/>
              <a:buChar char="•"/>
            </a:pPr>
            <a:r>
              <a:rPr lang="en-GB" sz="2400" b="1" dirty="0">
                <a:effectLst/>
                <a:sym typeface="Wingdings" panose="05000000000000000000" pitchFamily="2" charset="2"/>
              </a:rPr>
              <a:t>The possibility of (limited) profit distribution.</a:t>
            </a:r>
          </a:p>
          <a:p>
            <a:pPr>
              <a:buFont typeface="Arial" panose="020B0604020202020204" pitchFamily="34" charset="0"/>
              <a:buChar char="•"/>
            </a:pPr>
            <a:r>
              <a:rPr lang="en-GB" sz="2400" b="1" dirty="0">
                <a:effectLst/>
                <a:sym typeface="Wingdings" panose="05000000000000000000" pitchFamily="2" charset="2"/>
              </a:rPr>
              <a:t>The high degree of autonomy from the state.</a:t>
            </a:r>
          </a:p>
          <a:p>
            <a:pPr>
              <a:buFont typeface="Arial" panose="020B0604020202020204" pitchFamily="34" charset="0"/>
              <a:buChar char="•"/>
            </a:pPr>
            <a:r>
              <a:rPr lang="en-GB" sz="2400" b="1" dirty="0">
                <a:effectLst/>
                <a:sym typeface="Wingdings" panose="05000000000000000000" pitchFamily="2" charset="2"/>
              </a:rPr>
              <a:t>The economic criteria of operation.</a:t>
            </a:r>
          </a:p>
          <a:p>
            <a:pPr>
              <a:buFont typeface="Arial" panose="020B0604020202020204" pitchFamily="34" charset="0"/>
              <a:buChar char="•"/>
            </a:pPr>
            <a:r>
              <a:rPr lang="en-GB" sz="2400" b="1" dirty="0">
                <a:effectLst/>
                <a:sym typeface="Wingdings" panose="05000000000000000000" pitchFamily="2" charset="2"/>
              </a:rPr>
              <a:t>The combination of resources (revenues) from the market and out of the market (subsidies).</a:t>
            </a:r>
          </a:p>
          <a:p>
            <a:pPr>
              <a:buFont typeface="Arial" panose="020B0604020202020204" pitchFamily="34" charset="0"/>
              <a:buChar char="•"/>
            </a:pPr>
            <a:r>
              <a:rPr lang="en-GB" sz="2400" b="1" dirty="0">
                <a:effectLst/>
                <a:sym typeface="Wingdings" panose="05000000000000000000" pitchFamily="2" charset="2"/>
              </a:rPr>
              <a:t>In some cases, democratic decision-making processes</a:t>
            </a:r>
            <a:endParaRPr lang="el-GR" sz="2400" b="1" dirty="0">
              <a:effectLst/>
              <a:sym typeface="Wingdings" panose="05000000000000000000" pitchFamily="2" charset="2"/>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BAE6F2D4-F1B1-40BD-8F66-2A9260E0A9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BF6BF9E6-8424-4188-8357-DFDD48CF29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49545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Traditional enterprises vs Social Enterprise</a:t>
            </a:r>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5294" y="1973330"/>
            <a:ext cx="11144194" cy="3950952"/>
          </a:xfrm>
        </p:spPr>
        <p:txBody>
          <a:bodyPr>
            <a:noAutofit/>
          </a:bodyPr>
          <a:lstStyle/>
          <a:p>
            <a:r>
              <a:rPr lang="en-GB" sz="2400" dirty="0">
                <a:effectLst/>
              </a:rPr>
              <a:t>What distinguishes social enterprises from conventional enterprises </a:t>
            </a:r>
            <a:r>
              <a:rPr lang="en-US" sz="2400" dirty="0">
                <a:effectLst/>
                <a:sym typeface="Wingdings" panose="05000000000000000000" pitchFamily="2" charset="2"/>
              </a:rPr>
              <a:t></a:t>
            </a:r>
            <a:r>
              <a:rPr lang="en-US" sz="2400" dirty="0">
                <a:effectLst/>
              </a:rPr>
              <a:t> </a:t>
            </a:r>
            <a:r>
              <a:rPr lang="en-GB" sz="2400" b="1" dirty="0">
                <a:effectLst/>
              </a:rPr>
              <a:t>has a primary social purpose</a:t>
            </a:r>
            <a:r>
              <a:rPr lang="en-GB" sz="2400" dirty="0">
                <a:effectLst/>
              </a:rPr>
              <a:t>. </a:t>
            </a:r>
            <a:r>
              <a:rPr lang="en-GB" sz="2400" b="1" dirty="0">
                <a:effectLst/>
              </a:rPr>
              <a:t>The majority of their profits are reinvested in the organizations and used to support their mission and not to maximize the profits of their owners or shareholders.</a:t>
            </a:r>
            <a:endParaRPr lang="en-US" sz="2400" b="1"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234C1A24-1F66-4B4F-A7EF-4443E22660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7DA81C12-BE25-472E-A80F-066E59A8E6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86612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The position of the Social Enterprise</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grpSp>
        <p:nvGrpSpPr>
          <p:cNvPr id="24" name="Group 2">
            <a:extLst>
              <a:ext uri="{FF2B5EF4-FFF2-40B4-BE49-F238E27FC236}">
                <a16:creationId xmlns:a16="http://schemas.microsoft.com/office/drawing/2014/main" id="{2C36AB76-EDFC-437D-BBA6-45D1ADD4549D}"/>
              </a:ext>
            </a:extLst>
          </p:cNvPr>
          <p:cNvGrpSpPr>
            <a:grpSpLocks noGrp="1"/>
          </p:cNvGrpSpPr>
          <p:nvPr/>
        </p:nvGrpSpPr>
        <p:grpSpPr bwMode="auto">
          <a:xfrm>
            <a:off x="1885840" y="1490742"/>
            <a:ext cx="8536617" cy="4511675"/>
            <a:chOff x="3615" y="5522"/>
            <a:chExt cx="5460" cy="4698"/>
          </a:xfrm>
        </p:grpSpPr>
        <p:grpSp>
          <p:nvGrpSpPr>
            <p:cNvPr id="25" name="Group 3">
              <a:extLst>
                <a:ext uri="{FF2B5EF4-FFF2-40B4-BE49-F238E27FC236}">
                  <a16:creationId xmlns:a16="http://schemas.microsoft.com/office/drawing/2014/main" id="{D4B37AFA-DADA-451B-B844-E4DCB0BCA4FF}"/>
                </a:ext>
              </a:extLst>
            </p:cNvPr>
            <p:cNvGrpSpPr>
              <a:grpSpLocks/>
            </p:cNvGrpSpPr>
            <p:nvPr/>
          </p:nvGrpSpPr>
          <p:grpSpPr bwMode="auto">
            <a:xfrm>
              <a:off x="3615" y="5522"/>
              <a:ext cx="5460" cy="4698"/>
              <a:chOff x="2400" y="7948"/>
              <a:chExt cx="5460" cy="4698"/>
            </a:xfrm>
          </p:grpSpPr>
          <p:sp>
            <p:nvSpPr>
              <p:cNvPr id="27" name="Oval 4">
                <a:extLst>
                  <a:ext uri="{FF2B5EF4-FFF2-40B4-BE49-F238E27FC236}">
                    <a16:creationId xmlns:a16="http://schemas.microsoft.com/office/drawing/2014/main" id="{9863131B-73B6-4633-95B3-925CD0F5E990}"/>
                  </a:ext>
                </a:extLst>
              </p:cNvPr>
              <p:cNvSpPr>
                <a:spLocks noChangeArrowheads="1"/>
              </p:cNvSpPr>
              <p:nvPr/>
            </p:nvSpPr>
            <p:spPr bwMode="auto">
              <a:xfrm>
                <a:off x="4800" y="7948"/>
                <a:ext cx="3060" cy="2882"/>
              </a:xfrm>
              <a:prstGeom prst="ellipse">
                <a:avLst/>
              </a:prstGeom>
              <a:solidFill>
                <a:srgbClr val="FFFFFF">
                  <a:alpha val="0"/>
                </a:srgbClr>
              </a:solidFill>
              <a:ln w="9525">
                <a:solidFill>
                  <a:schemeClr val="accent1"/>
                </a:solidFill>
                <a:round/>
                <a:headEnd/>
                <a:tailEnd/>
              </a:ln>
            </p:spPr>
            <p:txBody>
              <a:bodyPr/>
              <a:lstStyle/>
              <a:p>
                <a:pPr>
                  <a:spcAft>
                    <a:spcPts val="1000"/>
                  </a:spcAft>
                </a:pPr>
                <a:endParaRPr lang="el-GR" sz="1100" dirty="0">
                  <a:solidFill>
                    <a:srgbClr val="0F458C"/>
                  </a:solidFill>
                  <a:latin typeface="Times New Roman" pitchFamily="18" charset="0"/>
                </a:endParaRPr>
              </a:p>
              <a:p>
                <a:pPr>
                  <a:spcAft>
                    <a:spcPts val="1000"/>
                  </a:spcAft>
                </a:pPr>
                <a:endParaRPr lang="el-GR" sz="1100" dirty="0">
                  <a:solidFill>
                    <a:srgbClr val="0F458C"/>
                  </a:solidFill>
                  <a:latin typeface="Times New Roman" pitchFamily="18" charset="0"/>
                </a:endParaRPr>
              </a:p>
              <a:p>
                <a:pPr algn="ctr">
                  <a:spcAft>
                    <a:spcPts val="1000"/>
                  </a:spcAft>
                </a:pPr>
                <a:r>
                  <a:rPr lang="en-GB" sz="2400" b="1" dirty="0">
                    <a:solidFill>
                      <a:srgbClr val="0F458C"/>
                    </a:solidFill>
                    <a:latin typeface="Calibri" pitchFamily="34" charset="0"/>
                  </a:rPr>
                  <a:t>Business Dimension</a:t>
                </a:r>
                <a:endParaRPr lang="el-GR" sz="2400" b="1" dirty="0">
                  <a:solidFill>
                    <a:srgbClr val="0F458C"/>
                  </a:solidFill>
                  <a:latin typeface="Calibri" pitchFamily="34" charset="0"/>
                </a:endParaRPr>
              </a:p>
            </p:txBody>
          </p:sp>
          <p:sp>
            <p:nvSpPr>
              <p:cNvPr id="28" name="Oval 5">
                <a:extLst>
                  <a:ext uri="{FF2B5EF4-FFF2-40B4-BE49-F238E27FC236}">
                    <a16:creationId xmlns:a16="http://schemas.microsoft.com/office/drawing/2014/main" id="{461CB470-F1B2-4562-BF39-CBC99A3C8AEB}"/>
                  </a:ext>
                </a:extLst>
              </p:cNvPr>
              <p:cNvSpPr>
                <a:spLocks noChangeArrowheads="1"/>
              </p:cNvSpPr>
              <p:nvPr/>
            </p:nvSpPr>
            <p:spPr bwMode="auto">
              <a:xfrm>
                <a:off x="2400" y="7948"/>
                <a:ext cx="2925" cy="2882"/>
              </a:xfrm>
              <a:prstGeom prst="ellipse">
                <a:avLst/>
              </a:prstGeom>
              <a:solidFill>
                <a:srgbClr val="FFFFFF">
                  <a:alpha val="0"/>
                </a:srgbClr>
              </a:solidFill>
              <a:ln w="9525">
                <a:solidFill>
                  <a:schemeClr val="accent1"/>
                </a:solidFill>
                <a:round/>
                <a:headEnd/>
                <a:tailEnd/>
              </a:ln>
            </p:spPr>
            <p:txBody>
              <a:bodyPr/>
              <a:lstStyle/>
              <a:p>
                <a:pPr>
                  <a:spcAft>
                    <a:spcPts val="1000"/>
                  </a:spcAft>
                </a:pPr>
                <a:endParaRPr lang="el-GR" sz="1100" dirty="0">
                  <a:solidFill>
                    <a:srgbClr val="0F458C"/>
                  </a:solidFill>
                  <a:latin typeface="Times New Roman" pitchFamily="18" charset="0"/>
                </a:endParaRPr>
              </a:p>
              <a:p>
                <a:pPr>
                  <a:spcAft>
                    <a:spcPts val="1000"/>
                  </a:spcAft>
                </a:pPr>
                <a:endParaRPr lang="el-GR" sz="1100" dirty="0">
                  <a:solidFill>
                    <a:srgbClr val="0F458C"/>
                  </a:solidFill>
                  <a:latin typeface="Times New Roman" pitchFamily="18" charset="0"/>
                </a:endParaRPr>
              </a:p>
              <a:p>
                <a:pPr algn="ctr">
                  <a:spcAft>
                    <a:spcPts val="1000"/>
                  </a:spcAft>
                </a:pPr>
                <a:r>
                  <a:rPr lang="en-GB" sz="2400" b="1" dirty="0">
                    <a:solidFill>
                      <a:srgbClr val="0F458C"/>
                    </a:solidFill>
                    <a:latin typeface="Calibri" pitchFamily="34" charset="0"/>
                  </a:rPr>
                  <a:t>Social Dimension</a:t>
                </a:r>
                <a:endParaRPr lang="el-GR" sz="2400" dirty="0">
                  <a:solidFill>
                    <a:srgbClr val="0F458C"/>
                  </a:solidFill>
                </a:endParaRPr>
              </a:p>
            </p:txBody>
          </p:sp>
          <p:sp>
            <p:nvSpPr>
              <p:cNvPr id="29" name="Oval 6">
                <a:extLst>
                  <a:ext uri="{FF2B5EF4-FFF2-40B4-BE49-F238E27FC236}">
                    <a16:creationId xmlns:a16="http://schemas.microsoft.com/office/drawing/2014/main" id="{57688786-932E-4F9C-B09C-A1E1A17CC38B}"/>
                  </a:ext>
                </a:extLst>
              </p:cNvPr>
              <p:cNvSpPr>
                <a:spLocks noChangeArrowheads="1"/>
              </p:cNvSpPr>
              <p:nvPr/>
            </p:nvSpPr>
            <p:spPr bwMode="auto">
              <a:xfrm>
                <a:off x="3600" y="9750"/>
                <a:ext cx="2925" cy="2896"/>
              </a:xfrm>
              <a:prstGeom prst="ellipse">
                <a:avLst/>
              </a:prstGeom>
              <a:solidFill>
                <a:srgbClr val="FFFFFF">
                  <a:alpha val="0"/>
                </a:srgbClr>
              </a:solidFill>
              <a:ln w="9525">
                <a:solidFill>
                  <a:schemeClr val="accent1"/>
                </a:solidFill>
                <a:round/>
                <a:headEnd/>
                <a:tailEnd/>
              </a:ln>
            </p:spPr>
            <p:txBody>
              <a:bodyPr/>
              <a:lstStyle/>
              <a:p>
                <a:pPr>
                  <a:spcAft>
                    <a:spcPts val="1000"/>
                  </a:spcAft>
                </a:pPr>
                <a:endParaRPr lang="el-GR" sz="1100" dirty="0">
                  <a:solidFill>
                    <a:srgbClr val="0F458C"/>
                  </a:solidFill>
                  <a:latin typeface="Times New Roman" pitchFamily="18" charset="0"/>
                </a:endParaRPr>
              </a:p>
              <a:p>
                <a:pPr>
                  <a:spcAft>
                    <a:spcPts val="1000"/>
                  </a:spcAft>
                </a:pPr>
                <a:endParaRPr lang="el-GR" sz="1100" dirty="0">
                  <a:solidFill>
                    <a:srgbClr val="0F458C"/>
                  </a:solidFill>
                  <a:latin typeface="Times New Roman" pitchFamily="18" charset="0"/>
                </a:endParaRPr>
              </a:p>
              <a:p>
                <a:pPr algn="ctr">
                  <a:spcAft>
                    <a:spcPts val="1000"/>
                  </a:spcAft>
                </a:pPr>
                <a:r>
                  <a:rPr lang="en-GB" sz="2400" b="1" dirty="0">
                    <a:solidFill>
                      <a:srgbClr val="0F458C"/>
                    </a:solidFill>
                    <a:latin typeface="Calibri" pitchFamily="34" charset="0"/>
                  </a:rPr>
                  <a:t>Dimension</a:t>
                </a:r>
                <a:r>
                  <a:rPr lang="el-GR" sz="2400" b="1" dirty="0">
                    <a:solidFill>
                      <a:srgbClr val="0F458C"/>
                    </a:solidFill>
                    <a:latin typeface="Calibri" pitchFamily="34" charset="0"/>
                  </a:rPr>
                  <a:t> </a:t>
                </a:r>
                <a:r>
                  <a:rPr lang="en-GB" sz="2400" b="1" dirty="0">
                    <a:solidFill>
                      <a:srgbClr val="0F458C"/>
                    </a:solidFill>
                    <a:latin typeface="Calibri" pitchFamily="34" charset="0"/>
                  </a:rPr>
                  <a:t>of</a:t>
                </a:r>
              </a:p>
              <a:p>
                <a:pPr algn="ctr">
                  <a:spcAft>
                    <a:spcPts val="1000"/>
                  </a:spcAft>
                </a:pPr>
                <a:r>
                  <a:rPr lang="en-GB" sz="2400" b="1" dirty="0">
                    <a:solidFill>
                      <a:srgbClr val="0F458C"/>
                    </a:solidFill>
                    <a:latin typeface="Calibri" pitchFamily="34" charset="0"/>
                  </a:rPr>
                  <a:t>Governance</a:t>
                </a:r>
                <a:endParaRPr lang="el-GR" sz="2400" b="1" dirty="0">
                  <a:solidFill>
                    <a:srgbClr val="0F458C"/>
                  </a:solidFill>
                  <a:latin typeface="Calibri" pitchFamily="34" charset="0"/>
                </a:endParaRPr>
              </a:p>
            </p:txBody>
          </p:sp>
        </p:grpSp>
        <p:cxnSp>
          <p:nvCxnSpPr>
            <p:cNvPr id="26" name="AutoShape 7">
              <a:extLst>
                <a:ext uri="{FF2B5EF4-FFF2-40B4-BE49-F238E27FC236}">
                  <a16:creationId xmlns:a16="http://schemas.microsoft.com/office/drawing/2014/main" id="{6329E647-EB6C-4409-B675-A3B3B02C7290}"/>
                </a:ext>
              </a:extLst>
            </p:cNvPr>
            <p:cNvCxnSpPr>
              <a:cxnSpLocks noChangeShapeType="1"/>
            </p:cNvCxnSpPr>
            <p:nvPr/>
          </p:nvCxnSpPr>
          <p:spPr bwMode="auto">
            <a:xfrm flipH="1">
              <a:off x="3836" y="7621"/>
              <a:ext cx="2220" cy="1305"/>
            </a:xfrm>
            <a:prstGeom prst="straightConnector1">
              <a:avLst/>
            </a:prstGeom>
            <a:ln>
              <a:solidFill>
                <a:schemeClr val="accent1"/>
              </a:solidFill>
              <a:headEnd/>
              <a:tailEnd type="triangle" w="med" len="med"/>
            </a:ln>
          </p:spPr>
          <p:style>
            <a:lnRef idx="1">
              <a:schemeClr val="accent3"/>
            </a:lnRef>
            <a:fillRef idx="0">
              <a:schemeClr val="accent3"/>
            </a:fillRef>
            <a:effectRef idx="0">
              <a:schemeClr val="accent3"/>
            </a:effectRef>
            <a:fontRef idx="minor">
              <a:schemeClr val="tx1"/>
            </a:fontRef>
          </p:style>
        </p:cxnSp>
      </p:grpSp>
      <p:sp>
        <p:nvSpPr>
          <p:cNvPr id="30" name="Ορθογώνιο 2">
            <a:extLst>
              <a:ext uri="{FF2B5EF4-FFF2-40B4-BE49-F238E27FC236}">
                <a16:creationId xmlns:a16="http://schemas.microsoft.com/office/drawing/2014/main" id="{E0300F10-6591-480A-AAD9-06EA05A78A36}"/>
              </a:ext>
            </a:extLst>
          </p:cNvPr>
          <p:cNvSpPr/>
          <p:nvPr/>
        </p:nvSpPr>
        <p:spPr>
          <a:xfrm>
            <a:off x="303332" y="4643674"/>
            <a:ext cx="2342624" cy="1328569"/>
          </a:xfrm>
          <a:prstGeom prst="rect">
            <a:avLst/>
          </a:prstGeom>
        </p:spPr>
        <p:txBody>
          <a:bodyPr wrap="square">
            <a:spAutoFit/>
          </a:bodyPr>
          <a:lstStyle/>
          <a:p>
            <a:pPr algn="ctr" eaLnBrk="1" hangingPunct="1">
              <a:spcAft>
                <a:spcPts val="1000"/>
              </a:spcAft>
            </a:pPr>
            <a:r>
              <a:rPr lang="en-GB" sz="3600" b="1" dirty="0">
                <a:solidFill>
                  <a:srgbClr val="0F458C"/>
                </a:solidFill>
                <a:latin typeface="Calibri" pitchFamily="34" charset="0"/>
              </a:rPr>
              <a:t>Social</a:t>
            </a:r>
          </a:p>
          <a:p>
            <a:pPr algn="ctr" eaLnBrk="1" hangingPunct="1">
              <a:spcAft>
                <a:spcPts val="1000"/>
              </a:spcAft>
            </a:pPr>
            <a:r>
              <a:rPr lang="en-GB" sz="3600" b="1" dirty="0">
                <a:solidFill>
                  <a:srgbClr val="0F458C"/>
                </a:solidFill>
                <a:latin typeface="Calibri" pitchFamily="34" charset="0"/>
              </a:rPr>
              <a:t>Business</a:t>
            </a:r>
            <a:endParaRPr lang="el-GR" sz="3600" b="1" dirty="0">
              <a:solidFill>
                <a:srgbClr val="0F458C"/>
              </a:solidFill>
              <a:latin typeface="Calibri" pitchFamily="34" charset="0"/>
            </a:endParaRPr>
          </a:p>
        </p:txBody>
      </p:sp>
      <p:sp>
        <p:nvSpPr>
          <p:cNvPr id="31" name="Ορθογώνιο 5">
            <a:extLst>
              <a:ext uri="{FF2B5EF4-FFF2-40B4-BE49-F238E27FC236}">
                <a16:creationId xmlns:a16="http://schemas.microsoft.com/office/drawing/2014/main" id="{CF5CF4DE-36C8-4720-B558-FF7753B22957}"/>
              </a:ext>
            </a:extLst>
          </p:cNvPr>
          <p:cNvSpPr/>
          <p:nvPr/>
        </p:nvSpPr>
        <p:spPr>
          <a:xfrm>
            <a:off x="8805810" y="5555460"/>
            <a:ext cx="2680542" cy="323165"/>
          </a:xfrm>
          <a:prstGeom prst="rect">
            <a:avLst/>
          </a:prstGeom>
          <a:ln>
            <a:noFill/>
          </a:ln>
        </p:spPr>
        <p:txBody>
          <a:bodyPr wrap="none">
            <a:spAutoFit/>
          </a:bodyPr>
          <a:lstStyle/>
          <a:p>
            <a:r>
              <a:rPr lang="en-US" sz="1500" dirty="0">
                <a:solidFill>
                  <a:srgbClr val="0F458C"/>
                </a:solidFill>
                <a:latin typeface="+mj-lt"/>
              </a:rPr>
              <a:t>(</a:t>
            </a:r>
            <a:r>
              <a:rPr lang="el-GR" sz="1500" dirty="0" err="1">
                <a:solidFill>
                  <a:srgbClr val="0F458C"/>
                </a:solidFill>
                <a:latin typeface="+mj-lt"/>
              </a:rPr>
              <a:t>European</a:t>
            </a:r>
            <a:r>
              <a:rPr lang="el-GR" sz="1500" dirty="0">
                <a:solidFill>
                  <a:srgbClr val="0F458C"/>
                </a:solidFill>
                <a:latin typeface="+mj-lt"/>
              </a:rPr>
              <a:t> </a:t>
            </a:r>
            <a:r>
              <a:rPr lang="el-GR" sz="1500" dirty="0" err="1">
                <a:solidFill>
                  <a:srgbClr val="0F458C"/>
                </a:solidFill>
                <a:latin typeface="+mj-lt"/>
              </a:rPr>
              <a:t>Commission</a:t>
            </a:r>
            <a:r>
              <a:rPr lang="el-GR" sz="1500" dirty="0">
                <a:solidFill>
                  <a:srgbClr val="0F458C"/>
                </a:solidFill>
                <a:latin typeface="+mj-lt"/>
              </a:rPr>
              <a:t>, 2014</a:t>
            </a:r>
            <a:r>
              <a:rPr lang="en-US" sz="1500" dirty="0">
                <a:solidFill>
                  <a:srgbClr val="0F458C"/>
                </a:solidFill>
                <a:latin typeface="+mj-lt"/>
              </a:rPr>
              <a:t>)</a:t>
            </a:r>
          </a:p>
        </p:txBody>
      </p:sp>
      <p:pic>
        <p:nvPicPr>
          <p:cNvPr id="13" name="Εικόνα 5">
            <a:extLst>
              <a:ext uri="{FF2B5EF4-FFF2-40B4-BE49-F238E27FC236}">
                <a16:creationId xmlns:a16="http://schemas.microsoft.com/office/drawing/2014/main" id="{0BC9E1B2-77E8-4F8C-B33A-22189C4058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14" name="Εικόνα 38" descr="Image">
            <a:extLst>
              <a:ext uri="{FF2B5EF4-FFF2-40B4-BE49-F238E27FC236}">
                <a16:creationId xmlns:a16="http://schemas.microsoft.com/office/drawing/2014/main" id="{A573C10E-5759-4D0E-8516-0EB946E17F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8630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a:xfrm>
            <a:off x="1508161" y="2737518"/>
            <a:ext cx="9995072" cy="1645879"/>
          </a:xfrm>
        </p:spPr>
        <p:txBody>
          <a:bodyPr/>
          <a:lstStyle/>
          <a:p>
            <a:r>
              <a:rPr lang="en-GB" sz="3600" dirty="0">
                <a:effectLst/>
              </a:rPr>
              <a:t>Section 3: Operation of social enterprises in Greece and EU</a:t>
            </a:r>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508AFB36-6C5D-4332-9B78-63696702C5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791B3F14-5F58-45A9-ABF7-20EF2635EA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60307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Activities of Social Enterprises</a:t>
            </a:r>
            <a:endParaRPr lang="el-GR"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480060" y="1898215"/>
            <a:ext cx="11189428" cy="4057548"/>
          </a:xfrm>
        </p:spPr>
        <p:txBody>
          <a:bodyPr>
            <a:noAutofit/>
          </a:bodyPr>
          <a:lstStyle/>
          <a:p>
            <a:endParaRPr lang="en-GB" sz="1800" dirty="0">
              <a:effectLst/>
            </a:endParaRPr>
          </a:p>
          <a:p>
            <a:r>
              <a:rPr lang="en-GB" sz="1800" dirty="0">
                <a:effectLst/>
              </a:rPr>
              <a:t>Social and economic integration of the disadvantaged and the excluded,</a:t>
            </a:r>
          </a:p>
          <a:p>
            <a:r>
              <a:rPr lang="en-GB" sz="1800" dirty="0">
                <a:effectLst/>
              </a:rPr>
              <a:t>Social services of general interest,</a:t>
            </a:r>
          </a:p>
          <a:p>
            <a:r>
              <a:rPr lang="en-GB" sz="1800" dirty="0">
                <a:effectLst/>
              </a:rPr>
              <a:t>Other social and community services,</a:t>
            </a:r>
          </a:p>
          <a:p>
            <a:r>
              <a:rPr lang="en-GB" sz="1800" dirty="0">
                <a:effectLst/>
              </a:rPr>
              <a:t>Public services.,</a:t>
            </a:r>
          </a:p>
          <a:p>
            <a:r>
              <a:rPr lang="en-GB" sz="1800" dirty="0">
                <a:effectLst/>
              </a:rPr>
              <a:t>Inland industries and environment.,</a:t>
            </a:r>
          </a:p>
          <a:p>
            <a:r>
              <a:rPr lang="en-GB" sz="1800" dirty="0">
                <a:effectLst/>
              </a:rPr>
              <a:t>Local development of disadvantaged areas - social enterprises in remote rural areas,</a:t>
            </a:r>
          </a:p>
          <a:p>
            <a:r>
              <a:rPr lang="en-GB" sz="1800" dirty="0">
                <a:effectLst/>
              </a:rPr>
              <a:t>Other - including recycling, environmental protection, sport, art, culture or history, science, research and innovation, consumer protection and amateur sport,</a:t>
            </a:r>
          </a:p>
          <a:p>
            <a:r>
              <a:rPr lang="en-GB" sz="1800" dirty="0">
                <a:effectLst/>
              </a:rPr>
              <a:t>Developing solidarity with developing countries.</a:t>
            </a:r>
            <a:endParaRPr lang="en-US" sz="1600" dirty="0">
              <a:solidFill>
                <a:srgbClr val="0F458C"/>
              </a:solidFill>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5BFCFA06-A225-47AE-AC0E-10D0CBDB48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A0A345CE-C14F-4623-8E11-1AEEE37AB4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685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p:txBody>
          <a:bodyPr/>
          <a:lstStyle/>
          <a:p>
            <a:r>
              <a:rPr lang="en-GB" dirty="0"/>
              <a:t>Summary</a:t>
            </a:r>
            <a:endParaRPr lang="en-US" dirty="0"/>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sp>
        <p:nvSpPr>
          <p:cNvPr id="6" name="Segnaposto contenuto 2">
            <a:extLst>
              <a:ext uri="{FF2B5EF4-FFF2-40B4-BE49-F238E27FC236}">
                <a16:creationId xmlns:a16="http://schemas.microsoft.com/office/drawing/2014/main" id="{89274D4A-4BE5-44F5-A681-63073191A39A}"/>
              </a:ext>
            </a:extLst>
          </p:cNvPr>
          <p:cNvSpPr>
            <a:spLocks noGrp="1"/>
          </p:cNvSpPr>
          <p:nvPr>
            <p:ph idx="1"/>
          </p:nvPr>
        </p:nvSpPr>
        <p:spPr>
          <a:xfrm>
            <a:off x="522513" y="2158682"/>
            <a:ext cx="11146974" cy="3907317"/>
          </a:xfrm>
        </p:spPr>
        <p:txBody>
          <a:bodyPr>
            <a:normAutofit/>
          </a:bodyPr>
          <a:lstStyle/>
          <a:p>
            <a:pPr marL="0" indent="0" algn="just">
              <a:buNone/>
            </a:pPr>
            <a:r>
              <a:rPr lang="en-GB" sz="3600" dirty="0">
                <a:effectLst/>
              </a:rPr>
              <a:t>The topic introduces the learner to the institution, the concept of Social Economy and the organizations and companies that compose the social economy as well as to the concept, philosophy and operation of Social Entrepreneurship. The section also focuses on the legislation and operation of social enterprises in Greece.</a:t>
            </a:r>
            <a:endParaRPr lang="el-GR" sz="3600" dirty="0">
              <a:effectLst/>
            </a:endParaRPr>
          </a:p>
        </p:txBody>
      </p:sp>
      <p:pic>
        <p:nvPicPr>
          <p:cNvPr id="7" name="Εικόνα 6">
            <a:extLst>
              <a:ext uri="{FF2B5EF4-FFF2-40B4-BE49-F238E27FC236}">
                <a16:creationId xmlns:a16="http://schemas.microsoft.com/office/drawing/2014/main" id="{A8D45272-3BC6-4427-B6C3-9F57CFD344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8" name="Εικόνα 38" descr="Image">
            <a:extLst>
              <a:ext uri="{FF2B5EF4-FFF2-40B4-BE49-F238E27FC236}">
                <a16:creationId xmlns:a16="http://schemas.microsoft.com/office/drawing/2014/main" id="{D6049948-AB85-4023-A295-51259D2A72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56763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Legal Forms of Social and Solidarity Economy Bodies - K.AL.O (Greece)</a:t>
            </a:r>
            <a:endParaRPr lang="el-GR"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480060" y="1973330"/>
            <a:ext cx="11342746" cy="3525949"/>
          </a:xfrm>
        </p:spPr>
        <p:txBody>
          <a:bodyPr>
            <a:noAutofit/>
          </a:bodyPr>
          <a:lstStyle/>
          <a:p>
            <a:r>
              <a:rPr lang="en-GB" sz="2400" b="1" dirty="0">
                <a:effectLst/>
              </a:rPr>
              <a:t>a. The Social Cooperative Enterprises (</a:t>
            </a:r>
            <a:r>
              <a:rPr lang="en-GB" sz="2400" b="1" dirty="0" err="1">
                <a:effectLst/>
              </a:rPr>
              <a:t>Koin.S.Ep</a:t>
            </a:r>
            <a:r>
              <a:rPr lang="en-GB" sz="2400" b="1" dirty="0">
                <a:effectLst/>
              </a:rPr>
              <a:t>) </a:t>
            </a:r>
            <a:r>
              <a:rPr lang="en-GB" sz="2400" dirty="0">
                <a:effectLst/>
              </a:rPr>
              <a:t>of article 14 of L.4430 / 2016, Government Gazette 205 / Α / 31-10-2016,</a:t>
            </a:r>
          </a:p>
          <a:p>
            <a:r>
              <a:rPr lang="en-GB" sz="2400" b="1" dirty="0">
                <a:effectLst/>
              </a:rPr>
              <a:t>b. the Limited Liability Social Cooperatives (Koi.S.PE.) </a:t>
            </a:r>
            <a:r>
              <a:rPr lang="en-GB" sz="2400" dirty="0">
                <a:effectLst/>
              </a:rPr>
              <a:t>governed by article 12 of L.2716 / 1999 (A '96), in addition to the provisions of L. 1667/1986 (A'196), of article 12 of Law 3842/2010 (A '58) and Law 4430/2016, Government Gazette 205 / A / 31-10-2016,</a:t>
            </a:r>
          </a:p>
          <a:p>
            <a:r>
              <a:rPr lang="en-GB" sz="2400" b="1" dirty="0">
                <a:effectLst/>
              </a:rPr>
              <a:t>c. Employees' Cooperatives, </a:t>
            </a:r>
            <a:r>
              <a:rPr lang="en-GB" sz="2400" dirty="0">
                <a:effectLst/>
              </a:rPr>
              <a:t>established by article 24 of Law 4430/2016, Government Gazette 205 / A / 31-10-2016,</a:t>
            </a:r>
            <a:endParaRPr lang="el-GR" sz="24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D0950C94-CEF4-4B0E-8DB7-D7731857DF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CC49C3B9-8FDD-42B2-AB37-C9F992DAD97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5145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Legal Forms of Social and Solidarity Economy Bodies - K.AL.O (Greece)</a:t>
            </a:r>
            <a:endParaRPr lang="el-GR"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480060" y="1973330"/>
            <a:ext cx="11342746" cy="3525949"/>
          </a:xfrm>
        </p:spPr>
        <p:txBody>
          <a:bodyPr>
            <a:noAutofit/>
          </a:bodyPr>
          <a:lstStyle/>
          <a:p>
            <a:r>
              <a:rPr lang="en-GB" sz="2400" b="1" dirty="0">
                <a:effectLst/>
              </a:rPr>
              <a:t>d. any other non-sole proprietorship legal entity</a:t>
            </a:r>
            <a:r>
              <a:rPr lang="en-GB" sz="2400" dirty="0">
                <a:effectLst/>
              </a:rPr>
              <a:t>, if it has acquired legal personality, such as in particular agricultural cooperatives of Law 4384/2016 (A '78), civil cooperatives of Law 1667/1986, Civil Companies of articles 741 et seq. K., provided that the following conditions are cumulatively met:</a:t>
            </a:r>
          </a:p>
          <a:p>
            <a:pPr lvl="1"/>
            <a:r>
              <a:rPr lang="en-GB" sz="2000" dirty="0">
                <a:effectLst/>
              </a:rPr>
              <a:t>aa) Develops activities of collective and social benefit, as defined in paragraphs 2 and 3 of Article 2.</a:t>
            </a:r>
          </a:p>
          <a:p>
            <a:pPr lvl="1"/>
            <a:r>
              <a:rPr lang="en-GB" sz="2000" dirty="0">
                <a:effectLst/>
              </a:rPr>
              <a:t>bb) Ensures the information and participation of its members and implements a democratic decision-making system, according to the principle of one member one vote, regardless of the contribution of each member.</a:t>
            </a:r>
            <a:endParaRPr lang="el-GR" sz="20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D0950C94-CEF4-4B0E-8DB7-D7731857DF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E312AA67-18F2-48E4-9E3D-E34A5FC500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4732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Legal Forms of Social and Solidarity Economy Bodies - K.AL.O (Greece)</a:t>
            </a:r>
            <a:endParaRPr lang="el-GR"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480060" y="1973330"/>
            <a:ext cx="11342746" cy="3525949"/>
          </a:xfrm>
        </p:spPr>
        <p:txBody>
          <a:bodyPr>
            <a:noAutofit/>
          </a:bodyPr>
          <a:lstStyle/>
          <a:p>
            <a:pPr lvl="1"/>
            <a:r>
              <a:rPr lang="en-GB" sz="2000" dirty="0">
                <a:effectLst/>
              </a:rPr>
              <a:t>cc) Its articles of association provide for restrictions on its distribution as follows:</a:t>
            </a:r>
          </a:p>
          <a:p>
            <a:pPr lvl="2"/>
            <a:r>
              <a:rPr lang="en-GB" sz="1400" dirty="0" err="1">
                <a:effectLst/>
              </a:rPr>
              <a:t>i</a:t>
            </a:r>
            <a:r>
              <a:rPr lang="en-GB" sz="1400" dirty="0">
                <a:effectLst/>
              </a:rPr>
              <a:t>. at least 5% is available for the formation of a reserve,</a:t>
            </a:r>
          </a:p>
          <a:p>
            <a:pPr lvl="2"/>
            <a:r>
              <a:rPr lang="en-GB" sz="1400" dirty="0">
                <a:effectLst/>
              </a:rPr>
              <a:t>ii. up to 35% is attributed to the employees of the Agency, unless 2/3 of the members of the General Assembly decide with reasoned allocation of this percentage to activities of item iii,</a:t>
            </a:r>
          </a:p>
          <a:p>
            <a:pPr lvl="2"/>
            <a:r>
              <a:rPr lang="en-GB" sz="1400" dirty="0">
                <a:effectLst/>
              </a:rPr>
              <a:t>iii. the rest is available for the creation of new jobs and the expansion of its productive activity.</a:t>
            </a:r>
            <a:endParaRPr lang="el-GR" sz="1400" dirty="0">
              <a:effectLst/>
            </a:endParaRPr>
          </a:p>
          <a:p>
            <a:pPr lvl="1"/>
            <a:r>
              <a:rPr lang="en-GB" sz="2000" dirty="0">
                <a:effectLst/>
              </a:rPr>
              <a:t>dd) Applies a system of convergence to the remuneration of work, according to which the maximum net salary can not exceed more than three times the minimum, unless 2/3 of the members of the General Assembly decide otherwise. The obligation of the previous paragraph also applies to any form of partnership of two or more BODIES.</a:t>
            </a:r>
          </a:p>
          <a:p>
            <a:pPr lvl="1"/>
            <a:r>
              <a:rPr lang="en-GB" sz="2000" dirty="0" err="1">
                <a:effectLst/>
              </a:rPr>
              <a:t>ee</a:t>
            </a:r>
            <a:r>
              <a:rPr lang="en-GB" sz="2000" dirty="0">
                <a:effectLst/>
              </a:rPr>
              <a:t>) Aims at the strengthening of its economic activities and the maximization of the produced social benefit through the horizontal and equal networking with other bodies KALO.</a:t>
            </a:r>
          </a:p>
          <a:p>
            <a:pPr lvl="1"/>
            <a:r>
              <a:rPr lang="en-GB" sz="2000" dirty="0">
                <a:effectLst/>
              </a:rPr>
              <a:t>f) It has not been established and is not managed directly or indirectly by N.P. Δ.Δ. or Ο.Τ.Α. first or second degree or by another legal entity of the wider public sector.</a:t>
            </a:r>
            <a:endParaRPr lang="en-US" sz="20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D0950C94-CEF4-4B0E-8DB7-D7731857DF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0C553075-626D-4715-A5B9-9EB6D9555E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37518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Challenges</a:t>
            </a:r>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5294" y="1973330"/>
            <a:ext cx="11144194" cy="4057548"/>
          </a:xfrm>
        </p:spPr>
        <p:txBody>
          <a:bodyPr>
            <a:noAutofit/>
          </a:bodyPr>
          <a:lstStyle/>
          <a:p>
            <a:r>
              <a:rPr lang="en-GB" sz="2400" b="1" dirty="0">
                <a:effectLst/>
              </a:rPr>
              <a:t>Low degree of readability of the institution and value of social entrepreneurship,</a:t>
            </a:r>
          </a:p>
          <a:p>
            <a:r>
              <a:rPr lang="en-GB" sz="2400" b="1" dirty="0">
                <a:effectLst/>
              </a:rPr>
              <a:t>Changing regulatory environment </a:t>
            </a:r>
            <a:r>
              <a:rPr lang="en-GB" sz="2400" dirty="0">
                <a:effectLst/>
              </a:rPr>
              <a:t>in all EU countries and activity-related barriers to certain legal forms of social economy</a:t>
            </a:r>
          </a:p>
          <a:p>
            <a:r>
              <a:rPr lang="en-GB" sz="2400" b="1" dirty="0">
                <a:effectLst/>
              </a:rPr>
              <a:t>Lack of business and administrative skills</a:t>
            </a:r>
          </a:p>
          <a:p>
            <a:r>
              <a:rPr lang="en-GB" sz="2400" b="1" dirty="0">
                <a:effectLst/>
              </a:rPr>
              <a:t>Lack of appropriate and accessible support services</a:t>
            </a:r>
          </a:p>
          <a:p>
            <a:r>
              <a:rPr lang="en-GB" sz="2400" b="1" dirty="0">
                <a:effectLst/>
              </a:rPr>
              <a:t>Low access to finance </a:t>
            </a:r>
            <a:r>
              <a:rPr lang="en-GB" sz="2400" dirty="0">
                <a:effectLst/>
              </a:rPr>
              <a:t>- social enterprises struggle to find the right funding opportunities due to a lack of understanding of their operation and small size</a:t>
            </a:r>
            <a:endParaRPr lang="el-GR" sz="24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300910C7-EC01-4863-AC30-79E4703754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DA3DECE2-4ECF-4DC3-A08C-8D4E98359D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66172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How do I start a </a:t>
            </a:r>
            <a:r>
              <a:rPr lang="en-GB" dirty="0" err="1"/>
              <a:t>Koin.S.EP</a:t>
            </a:r>
            <a:r>
              <a:rPr lang="en-GB" dirty="0"/>
              <a:t>.?</a:t>
            </a:r>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5294" y="1973330"/>
            <a:ext cx="11144194" cy="4057548"/>
          </a:xfrm>
        </p:spPr>
        <p:txBody>
          <a:bodyPr>
            <a:noAutofit/>
          </a:bodyPr>
          <a:lstStyle/>
          <a:p>
            <a:pPr marL="0" indent="0" algn="just">
              <a:buNone/>
            </a:pPr>
            <a:r>
              <a:rPr lang="en-GB" sz="2000" dirty="0">
                <a:effectLst/>
              </a:rPr>
              <a:t>According to the relevant website of the Ministry of </a:t>
            </a:r>
            <a:r>
              <a:rPr lang="en-GB" sz="2000" dirty="0" err="1">
                <a:effectLst/>
              </a:rPr>
              <a:t>Labor</a:t>
            </a:r>
            <a:r>
              <a:rPr lang="en-GB" sz="2000" dirty="0">
                <a:effectLst/>
              </a:rPr>
              <a:t> (http://www.ypakp.gr/), which is responsible for COINSEP, the creation of a COINSEP requires:</a:t>
            </a:r>
          </a:p>
          <a:p>
            <a:pPr marL="0" indent="0" algn="just">
              <a:buNone/>
            </a:pPr>
            <a:r>
              <a:rPr lang="en-GB" sz="2000" u="sng" dirty="0">
                <a:effectLst/>
              </a:rPr>
              <a:t>Formal obligations and procedures:</a:t>
            </a:r>
          </a:p>
          <a:p>
            <a:pPr marL="0" indent="0" algn="just">
              <a:buNone/>
            </a:pPr>
            <a:r>
              <a:rPr lang="en-GB" sz="2000" dirty="0">
                <a:effectLst/>
              </a:rPr>
              <a:t>Formal procedures and obligations include the creation of articles of association and </a:t>
            </a:r>
            <a:r>
              <a:rPr lang="en-GB" sz="2000" b="1" dirty="0">
                <a:effectLst/>
              </a:rPr>
              <a:t>registration in the General Register of Social Enterprises.</a:t>
            </a:r>
            <a:endParaRPr lang="el-GR" sz="2000" b="1" dirty="0">
              <a:effectLst/>
            </a:endParaRPr>
          </a:p>
          <a:p>
            <a:pPr marL="0" indent="0" algn="just">
              <a:buNone/>
            </a:pPr>
            <a:r>
              <a:rPr lang="en-GB" sz="2000" u="sng" dirty="0">
                <a:effectLst/>
              </a:rPr>
              <a:t>Essential design actions:</a:t>
            </a:r>
          </a:p>
          <a:p>
            <a:pPr marL="0" indent="0" algn="just">
              <a:buNone/>
            </a:pPr>
            <a:r>
              <a:rPr lang="en-GB" sz="2000" dirty="0">
                <a:effectLst/>
              </a:rPr>
              <a:t>Essential planning activities include the preparation of various business tools, such as </a:t>
            </a:r>
            <a:r>
              <a:rPr lang="en-GB" sz="2000" b="1" dirty="0">
                <a:effectLst/>
              </a:rPr>
              <a:t>market research and business plan</a:t>
            </a:r>
            <a:r>
              <a:rPr lang="en-GB" sz="2000" dirty="0">
                <a:effectLst/>
              </a:rPr>
              <a:t>, as well as the mobilization and information of potential partners of the social enterprise to create its core and attract other people or organizations that probably interested in participating.</a:t>
            </a:r>
            <a:endParaRPr lang="el-GR" sz="20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E1A990BD-8F32-407C-8B2B-9CA24F0503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2545A5FA-85E8-43E6-9B0F-974D4A95C9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21506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Financing </a:t>
            </a:r>
            <a:r>
              <a:rPr lang="el-GR" dirty="0"/>
              <a:t>Κ</a:t>
            </a:r>
            <a:r>
              <a:rPr lang="en-GB" dirty="0" err="1"/>
              <a:t>oin.S.EP</a:t>
            </a:r>
            <a:r>
              <a:rPr lang="en-GB" dirty="0"/>
              <a:t>.</a:t>
            </a:r>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5294" y="1973330"/>
            <a:ext cx="11144194" cy="4057548"/>
          </a:xfrm>
        </p:spPr>
        <p:txBody>
          <a:bodyPr>
            <a:noAutofit/>
          </a:bodyPr>
          <a:lstStyle/>
          <a:p>
            <a:pPr marL="0" indent="0" algn="just">
              <a:buNone/>
            </a:pPr>
            <a:r>
              <a:rPr lang="en-GB" sz="2000" dirty="0">
                <a:effectLst/>
              </a:rPr>
              <a:t>Resources:</a:t>
            </a:r>
          </a:p>
          <a:p>
            <a:pPr algn="just">
              <a:buFont typeface="Arial" panose="020B0604020202020204" pitchFamily="34" charset="0"/>
              <a:buChar char="•"/>
            </a:pPr>
            <a:r>
              <a:rPr lang="en-GB" sz="2000" dirty="0">
                <a:effectLst/>
              </a:rPr>
              <a:t>The </a:t>
            </a:r>
            <a:r>
              <a:rPr lang="en-GB" sz="2000" b="1" dirty="0">
                <a:effectLst/>
              </a:rPr>
              <a:t>founding capital and the capital </a:t>
            </a:r>
            <a:r>
              <a:rPr lang="en-GB" sz="2000" dirty="0">
                <a:effectLst/>
              </a:rPr>
              <a:t>resulting from the disposal of new cooperative shares.</a:t>
            </a:r>
          </a:p>
          <a:p>
            <a:pPr algn="just">
              <a:buFont typeface="Arial" panose="020B0604020202020204" pitchFamily="34" charset="0"/>
              <a:buChar char="•"/>
            </a:pPr>
            <a:r>
              <a:rPr lang="en-GB" sz="2000" b="1" dirty="0">
                <a:effectLst/>
              </a:rPr>
              <a:t>Income from the exercise of the activities of the cooperative </a:t>
            </a:r>
            <a:r>
              <a:rPr lang="en-GB" sz="2000" dirty="0">
                <a:effectLst/>
              </a:rPr>
              <a:t>and the </a:t>
            </a:r>
            <a:r>
              <a:rPr lang="en-GB" sz="2000" b="1" dirty="0">
                <a:effectLst/>
              </a:rPr>
              <a:t>exploitation of its assets.</a:t>
            </a:r>
          </a:p>
          <a:p>
            <a:pPr algn="just">
              <a:buFont typeface="Arial" panose="020B0604020202020204" pitchFamily="34" charset="0"/>
              <a:buChar char="•"/>
            </a:pPr>
            <a:r>
              <a:rPr lang="en-GB" sz="2000" b="1" dirty="0">
                <a:effectLst/>
              </a:rPr>
              <a:t>Grants</a:t>
            </a:r>
            <a:r>
              <a:rPr lang="en-GB" sz="2000" dirty="0">
                <a:effectLst/>
              </a:rPr>
              <a:t> from the Public Investment Program, the EU, international or national organizations, or Local Authorities of first and second degree and revenues from other programs.</a:t>
            </a:r>
          </a:p>
          <a:p>
            <a:pPr algn="just">
              <a:buFont typeface="Arial" panose="020B0604020202020204" pitchFamily="34" charset="0"/>
              <a:buChar char="•"/>
            </a:pPr>
            <a:r>
              <a:rPr lang="en-GB" sz="2000" b="1" dirty="0">
                <a:effectLst/>
              </a:rPr>
              <a:t>Funds from bequests, donations from third parties and concessions of the use of assets.</a:t>
            </a:r>
            <a:endParaRPr lang="el-GR" sz="2000" b="1"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01A7D154-BC1C-4FA8-8A6C-0C3AE8B2EB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9940A36C-652E-4D9F-BB26-B80E32BC02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29880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Financing </a:t>
            </a:r>
            <a:r>
              <a:rPr lang="el-GR" dirty="0"/>
              <a:t>Κ</a:t>
            </a:r>
            <a:r>
              <a:rPr lang="en-GB" dirty="0" err="1"/>
              <a:t>oin.S.EP</a:t>
            </a:r>
            <a:r>
              <a:rPr lang="en-GB" dirty="0"/>
              <a:t>.</a:t>
            </a:r>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5294" y="1973330"/>
            <a:ext cx="11144194" cy="4057548"/>
          </a:xfrm>
        </p:spPr>
        <p:txBody>
          <a:bodyPr>
            <a:noAutofit/>
          </a:bodyPr>
          <a:lstStyle/>
          <a:p>
            <a:pPr marL="0" indent="0" algn="just">
              <a:buNone/>
            </a:pPr>
            <a:r>
              <a:rPr lang="en-GB" sz="2000" dirty="0">
                <a:effectLst/>
              </a:rPr>
              <a:t>Tools:</a:t>
            </a:r>
          </a:p>
          <a:p>
            <a:pPr algn="just">
              <a:buFont typeface="Arial" panose="020B0604020202020204" pitchFamily="34" charset="0"/>
              <a:buChar char="•"/>
            </a:pPr>
            <a:r>
              <a:rPr lang="en-GB" sz="2000" b="1" dirty="0">
                <a:effectLst/>
              </a:rPr>
              <a:t>Social Economy Fund</a:t>
            </a:r>
            <a:r>
              <a:rPr lang="en-GB" sz="2000" dirty="0">
                <a:effectLst/>
              </a:rPr>
              <a:t>. It especially concerns </a:t>
            </a:r>
            <a:r>
              <a:rPr lang="el-GR" sz="2000" dirty="0">
                <a:effectLst/>
              </a:rPr>
              <a:t>Κ</a:t>
            </a:r>
            <a:r>
              <a:rPr lang="en-GB" sz="2000" dirty="0">
                <a:effectLst/>
              </a:rPr>
              <a:t>OINSEP and </a:t>
            </a:r>
            <a:r>
              <a:rPr lang="el-GR" sz="2000" dirty="0">
                <a:effectLst/>
              </a:rPr>
              <a:t>Κ</a:t>
            </a:r>
            <a:r>
              <a:rPr lang="en-GB" sz="2000" dirty="0">
                <a:effectLst/>
              </a:rPr>
              <a:t>OISPE.</a:t>
            </a:r>
          </a:p>
          <a:p>
            <a:pPr algn="just">
              <a:buFont typeface="Arial" panose="020B0604020202020204" pitchFamily="34" charset="0"/>
              <a:buChar char="•"/>
            </a:pPr>
            <a:r>
              <a:rPr lang="en-GB" sz="2000" b="1" dirty="0">
                <a:effectLst/>
              </a:rPr>
              <a:t>National Fund for Entrepreneurship and Development (ETEAN SA). </a:t>
            </a:r>
            <a:r>
              <a:rPr lang="en-GB" sz="2000" dirty="0">
                <a:effectLst/>
              </a:rPr>
              <a:t>It concerns </a:t>
            </a:r>
            <a:r>
              <a:rPr lang="el-GR" sz="2000" dirty="0">
                <a:effectLst/>
              </a:rPr>
              <a:t>Κ</a:t>
            </a:r>
            <a:r>
              <a:rPr lang="en-GB" sz="2000" dirty="0">
                <a:effectLst/>
              </a:rPr>
              <a:t>OINSEP and </a:t>
            </a:r>
            <a:r>
              <a:rPr lang="el-GR" sz="2000" dirty="0">
                <a:effectLst/>
              </a:rPr>
              <a:t>Κ</a:t>
            </a:r>
            <a:r>
              <a:rPr lang="en-GB" sz="2000" dirty="0">
                <a:effectLst/>
              </a:rPr>
              <a:t>OISPE but also the other social economy bodies that have been registered in the Register.</a:t>
            </a:r>
          </a:p>
          <a:p>
            <a:pPr algn="just">
              <a:buFont typeface="Arial" panose="020B0604020202020204" pitchFamily="34" charset="0"/>
              <a:buChar char="•"/>
            </a:pPr>
            <a:r>
              <a:rPr lang="en-GB" sz="2000" b="1" dirty="0">
                <a:effectLst/>
              </a:rPr>
              <a:t>The networks </a:t>
            </a:r>
            <a:r>
              <a:rPr lang="en-GB" sz="2000" dirty="0">
                <a:effectLst/>
              </a:rPr>
              <a:t>aim to provide small, low-interest loans among their members to meet their immediate personal and business needs based on deposits they make according to their strengths.</a:t>
            </a:r>
          </a:p>
          <a:p>
            <a:pPr algn="just">
              <a:buFont typeface="Arial" panose="020B0604020202020204" pitchFamily="34" charset="0"/>
              <a:buChar char="•"/>
            </a:pPr>
            <a:r>
              <a:rPr lang="en-GB" sz="2000" b="1" dirty="0">
                <a:effectLst/>
              </a:rPr>
              <a:t>Micro-credit providers </a:t>
            </a:r>
            <a:r>
              <a:rPr lang="en-GB" sz="2000" dirty="0">
                <a:effectLst/>
              </a:rPr>
              <a:t>(</a:t>
            </a:r>
            <a:r>
              <a:rPr lang="en-GB" sz="2000" dirty="0" err="1">
                <a:effectLst/>
              </a:rPr>
              <a:t>Pancretan</a:t>
            </a:r>
            <a:r>
              <a:rPr lang="en-GB" sz="2000" dirty="0">
                <a:effectLst/>
              </a:rPr>
              <a:t> Cooperative Bank and Peloponnese Cooperative Bank)</a:t>
            </a:r>
            <a:endParaRPr lang="el-GR" sz="20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3CD00E23-030F-4312-AB4C-FA000CA4D6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6B5AFF2B-6D59-43D2-9FA7-944C310DB0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65342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a:xfrm>
            <a:off x="1554343" y="2737519"/>
            <a:ext cx="9995072" cy="1645879"/>
          </a:xfrm>
        </p:spPr>
        <p:txBody>
          <a:bodyPr/>
          <a:lstStyle/>
          <a:p>
            <a:r>
              <a:rPr lang="en-GB" sz="3600" dirty="0">
                <a:effectLst/>
              </a:rPr>
              <a:t>Section 4: Legislation of social economy and social entrepreneurship in Greece</a:t>
            </a:r>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6836650E-FA9C-4C17-B7F5-80D9C17462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6F9FAEAF-1354-4E67-BB7A-84986600B0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25259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Legislation in Greece</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0" indent="0">
              <a:buNone/>
            </a:pPr>
            <a:r>
              <a:rPr lang="en-GB" sz="2000" dirty="0">
                <a:effectLst/>
              </a:rPr>
              <a:t>Law 2190/1920 "On Public Limited Companies"</a:t>
            </a:r>
          </a:p>
          <a:p>
            <a:pPr marL="0" indent="0">
              <a:buNone/>
            </a:pPr>
            <a:r>
              <a:rPr lang="en-GB" sz="2000" dirty="0">
                <a:effectLst/>
              </a:rPr>
              <a:t>Law 1667/1986 "Civil Cooperatives and other provisions"</a:t>
            </a:r>
          </a:p>
          <a:p>
            <a:pPr marL="0" indent="0">
              <a:buNone/>
            </a:pPr>
            <a:r>
              <a:rPr lang="en-GB" sz="2000" dirty="0">
                <a:effectLst/>
              </a:rPr>
              <a:t>Law 2716/1999 "Development and modernization of mental health services and other provisions"</a:t>
            </a:r>
          </a:p>
          <a:p>
            <a:pPr marL="0" indent="0">
              <a:buNone/>
            </a:pPr>
            <a:r>
              <a:rPr lang="en-GB" sz="2000" dirty="0">
                <a:effectLst/>
              </a:rPr>
              <a:t>Law 2810/2000 "Agricultural Cooperative Organizations"</a:t>
            </a:r>
          </a:p>
          <a:p>
            <a:pPr marL="0" indent="0">
              <a:buNone/>
            </a:pPr>
            <a:r>
              <a:rPr lang="en-GB" sz="2000" b="1" dirty="0">
                <a:effectLst/>
              </a:rPr>
              <a:t>Law 4019/2011 </a:t>
            </a:r>
            <a:r>
              <a:rPr lang="en-GB" sz="2000" dirty="0">
                <a:effectLst/>
              </a:rPr>
              <a:t>on "Social Economy and Social Entrepreneurship" defined for the first time the social economy and social cooperative enterprises in Greece.</a:t>
            </a:r>
          </a:p>
          <a:p>
            <a:pPr marL="0" indent="0">
              <a:buNone/>
            </a:pPr>
            <a:r>
              <a:rPr lang="en-GB" sz="2000" dirty="0">
                <a:effectLst/>
              </a:rPr>
              <a:t>Law 4384/2016 "Agricultural Cooperatives, forms of collective organization of the rural area and other provisions"</a:t>
            </a:r>
          </a:p>
          <a:p>
            <a:pPr marL="0" indent="0">
              <a:buNone/>
            </a:pPr>
            <a:r>
              <a:rPr lang="en-GB" sz="2000" b="1" dirty="0">
                <a:effectLst/>
              </a:rPr>
              <a:t>Law 4430/2016 </a:t>
            </a:r>
            <a:r>
              <a:rPr lang="en-GB" sz="2000" dirty="0">
                <a:effectLst/>
              </a:rPr>
              <a:t>on "Social and Solidarity Economy and the Development of its institutions and other provisions", with the aim of providing greater clarity and detail.</a:t>
            </a:r>
            <a:endParaRPr lang="el-GR" sz="20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ECDD92DE-5C93-449E-A3C5-14481CC8E2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3A6D82CD-AD3D-42CF-A125-93D4436758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87681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L</a:t>
            </a:r>
            <a:r>
              <a:rPr lang="el-GR" dirty="0"/>
              <a:t>.4019/2011</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0" indent="0">
              <a:buNone/>
            </a:pPr>
            <a:r>
              <a:rPr lang="en-GB" sz="2200" dirty="0">
                <a:effectLst/>
              </a:rPr>
              <a:t>The Law 4019/2011 on "Social Economy and Social Entrepreneurship" defined for the first time the social economy and social cooperative enterprises in Greece.</a:t>
            </a:r>
          </a:p>
          <a:p>
            <a:pPr marL="0" indent="0">
              <a:buNone/>
            </a:pPr>
            <a:r>
              <a:rPr lang="en-GB" sz="2200" b="1" dirty="0">
                <a:effectLst/>
              </a:rPr>
              <a:t>As a body of the Social Economy, the </a:t>
            </a:r>
            <a:r>
              <a:rPr lang="en-GB" sz="2200" b="1" dirty="0" err="1">
                <a:effectLst/>
              </a:rPr>
              <a:t>Koin.S.Ep</a:t>
            </a:r>
            <a:r>
              <a:rPr lang="en-GB" sz="2200" b="1" dirty="0">
                <a:effectLst/>
              </a:rPr>
              <a:t>.</a:t>
            </a:r>
          </a:p>
          <a:p>
            <a:pPr marL="0" indent="0">
              <a:buNone/>
            </a:pPr>
            <a:r>
              <a:rPr lang="en-GB" sz="2200" dirty="0">
                <a:effectLst/>
              </a:rPr>
              <a:t>What is;</a:t>
            </a:r>
          </a:p>
          <a:p>
            <a:pPr>
              <a:buFont typeface="Wingdings" panose="05000000000000000000" pitchFamily="2" charset="2"/>
              <a:buChar char="ü"/>
            </a:pPr>
            <a:r>
              <a:rPr lang="en-GB" sz="2200" dirty="0">
                <a:effectLst/>
              </a:rPr>
              <a:t>Civil cooperative with a social purpose and has the commercial status by law.</a:t>
            </a:r>
          </a:p>
          <a:p>
            <a:pPr>
              <a:buFont typeface="Wingdings" panose="05000000000000000000" pitchFamily="2" charset="2"/>
              <a:buChar char="ü"/>
            </a:pPr>
            <a:r>
              <a:rPr lang="en-GB" sz="2200" dirty="0">
                <a:effectLst/>
              </a:rPr>
              <a:t>Its members, natural or legal persons, participate in it with one vote, regardless of the number of cooperative shares they hold.</a:t>
            </a:r>
          </a:p>
          <a:p>
            <a:pPr>
              <a:buFont typeface="Wingdings" panose="05000000000000000000" pitchFamily="2" charset="2"/>
              <a:buChar char="ü"/>
            </a:pPr>
            <a:r>
              <a:rPr lang="en-GB" sz="2200" dirty="0">
                <a:effectLst/>
              </a:rPr>
              <a:t>An enterprise that is managed equally by its members and its operation is based on the pursuit of collective benefit and profit for the common interest.</a:t>
            </a:r>
            <a:endParaRPr lang="el-GR" sz="22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B8AE26E1-97AB-43C3-8914-C415EC32B1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4D674EC5-3388-4C5E-B077-B93EC0AA69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8682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p:txBody>
          <a:bodyPr/>
          <a:lstStyle/>
          <a:p>
            <a:r>
              <a:rPr lang="en-GB" dirty="0"/>
              <a:t>To whom does it concern?</a:t>
            </a:r>
            <a:endParaRPr lang="en-US" dirty="0"/>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sp>
        <p:nvSpPr>
          <p:cNvPr id="6" name="Segnaposto contenuto 2">
            <a:extLst>
              <a:ext uri="{FF2B5EF4-FFF2-40B4-BE49-F238E27FC236}">
                <a16:creationId xmlns:a16="http://schemas.microsoft.com/office/drawing/2014/main" id="{89274D4A-4BE5-44F5-A681-63073191A39A}"/>
              </a:ext>
            </a:extLst>
          </p:cNvPr>
          <p:cNvSpPr>
            <a:spLocks noGrp="1"/>
          </p:cNvSpPr>
          <p:nvPr>
            <p:ph idx="1"/>
          </p:nvPr>
        </p:nvSpPr>
        <p:spPr>
          <a:xfrm>
            <a:off x="522513" y="2158682"/>
            <a:ext cx="11146974" cy="3907317"/>
          </a:xfrm>
        </p:spPr>
        <p:txBody>
          <a:bodyPr>
            <a:normAutofit/>
          </a:bodyPr>
          <a:lstStyle/>
          <a:p>
            <a:pPr marL="0" indent="0">
              <a:buNone/>
            </a:pPr>
            <a:r>
              <a:rPr lang="en-GB" sz="3600" dirty="0">
                <a:effectLst/>
              </a:rPr>
              <a:t>The topic concerns people who are already employed in companies and organizations of social economy or who are interested in being active in the social economy sector and want to gain better knowledge in this field.</a:t>
            </a:r>
            <a:endParaRPr lang="el-GR" sz="3600" dirty="0">
              <a:effectLst/>
            </a:endParaRPr>
          </a:p>
        </p:txBody>
      </p:sp>
      <p:pic>
        <p:nvPicPr>
          <p:cNvPr id="7" name="Εικόνα 6">
            <a:extLst>
              <a:ext uri="{FF2B5EF4-FFF2-40B4-BE49-F238E27FC236}">
                <a16:creationId xmlns:a16="http://schemas.microsoft.com/office/drawing/2014/main" id="{A8D45272-3BC6-4427-B6C3-9F57CFD344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8" name="Εικόνα 38" descr="Image">
            <a:extLst>
              <a:ext uri="{FF2B5EF4-FFF2-40B4-BE49-F238E27FC236}">
                <a16:creationId xmlns:a16="http://schemas.microsoft.com/office/drawing/2014/main" id="{BE804B1F-A77E-44A9-B8F8-4EB8C7DF2A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90168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L</a:t>
            </a:r>
            <a:r>
              <a:rPr lang="el-GR" dirty="0"/>
              <a:t>.4019/2011</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0" indent="0">
              <a:buNone/>
            </a:pPr>
            <a:r>
              <a:rPr lang="en-GB" sz="2800" dirty="0">
                <a:effectLst/>
              </a:rPr>
              <a:t>Depending on their specific purpose, they are divided into the following categories :.</a:t>
            </a:r>
          </a:p>
          <a:p>
            <a:pPr>
              <a:buFont typeface="Wingdings" panose="05000000000000000000" pitchFamily="2" charset="2"/>
              <a:buChar char="ü"/>
            </a:pPr>
            <a:r>
              <a:rPr lang="en-GB" sz="2800" dirty="0">
                <a:effectLst/>
              </a:rPr>
              <a:t>Social Cooperative Integration Enterprises</a:t>
            </a:r>
          </a:p>
          <a:p>
            <a:pPr>
              <a:buFont typeface="Wingdings" panose="05000000000000000000" pitchFamily="2" charset="2"/>
              <a:buChar char="ü"/>
            </a:pPr>
            <a:r>
              <a:rPr lang="en-GB" sz="2800" dirty="0">
                <a:effectLst/>
              </a:rPr>
              <a:t>Social Cooperative Social Care Enterprises</a:t>
            </a:r>
          </a:p>
          <a:p>
            <a:pPr>
              <a:buFont typeface="Wingdings" panose="05000000000000000000" pitchFamily="2" charset="2"/>
              <a:buChar char="ü"/>
            </a:pPr>
            <a:r>
              <a:rPr lang="en-GB" sz="2800" dirty="0">
                <a:effectLst/>
              </a:rPr>
              <a:t>Social Cooperative Enterprises for Collective and Productive Purpose</a:t>
            </a:r>
            <a:endParaRPr lang="en-US" sz="28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2FF79AE5-B637-4261-9CC2-6352A818FB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1B0E684F-479D-4FFD-A5F2-00644D3EA5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72319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err="1"/>
              <a:t>Koin.S.Ep</a:t>
            </a:r>
            <a:r>
              <a:rPr lang="en-GB" dirty="0"/>
              <a:t>. The Social Economy Agency in Greece</a:t>
            </a:r>
            <a:endParaRPr lang="el-GR"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0" indent="0">
              <a:buNone/>
            </a:pPr>
            <a:r>
              <a:rPr lang="en-GB" sz="2800" u="sng" dirty="0"/>
              <a:t>Social Cooperative Integration Enterprises</a:t>
            </a:r>
          </a:p>
          <a:p>
            <a:pPr>
              <a:buFont typeface="Wingdings" panose="05000000000000000000" pitchFamily="2" charset="2"/>
              <a:buChar char="ü"/>
            </a:pPr>
            <a:r>
              <a:rPr lang="en-GB" sz="2000" dirty="0">
                <a:effectLst/>
              </a:rPr>
              <a:t>Aimed at the integration into the economic and social life of individuals belonging to Vulnerable Population Groups:</a:t>
            </a:r>
          </a:p>
          <a:p>
            <a:pPr lvl="1">
              <a:buFont typeface="Wingdings" panose="05000000000000000000" pitchFamily="2" charset="2"/>
              <a:buChar char="ü"/>
            </a:pPr>
            <a:r>
              <a:rPr lang="en-GB" sz="1600" dirty="0">
                <a:effectLst/>
              </a:rPr>
              <a:t>people with disabilities</a:t>
            </a:r>
          </a:p>
          <a:p>
            <a:pPr lvl="1">
              <a:buFont typeface="Wingdings" panose="05000000000000000000" pitchFamily="2" charset="2"/>
              <a:buChar char="ü"/>
            </a:pPr>
            <a:r>
              <a:rPr lang="en-GB" sz="1600" dirty="0">
                <a:effectLst/>
              </a:rPr>
              <a:t>substance-dependent or substance-dependent individuals</a:t>
            </a:r>
          </a:p>
          <a:p>
            <a:pPr lvl="1">
              <a:buFont typeface="Wingdings" panose="05000000000000000000" pitchFamily="2" charset="2"/>
              <a:buChar char="ü"/>
            </a:pPr>
            <a:r>
              <a:rPr lang="en-GB" sz="1600" dirty="0">
                <a:effectLst/>
              </a:rPr>
              <a:t>HIV-positive</a:t>
            </a:r>
          </a:p>
          <a:p>
            <a:pPr lvl="1">
              <a:buFont typeface="Wingdings" panose="05000000000000000000" pitchFamily="2" charset="2"/>
              <a:buChar char="ü"/>
            </a:pPr>
            <a:r>
              <a:rPr lang="en-GB" sz="1600" dirty="0">
                <a:effectLst/>
              </a:rPr>
              <a:t>prisoners / released</a:t>
            </a:r>
          </a:p>
          <a:p>
            <a:pPr lvl="1">
              <a:buFont typeface="Wingdings" panose="05000000000000000000" pitchFamily="2" charset="2"/>
              <a:buChar char="ü"/>
            </a:pPr>
            <a:r>
              <a:rPr lang="en-GB" sz="1600" dirty="0">
                <a:effectLst/>
              </a:rPr>
              <a:t>juvenile offenders</a:t>
            </a:r>
          </a:p>
          <a:p>
            <a:pPr>
              <a:buFont typeface="Wingdings" panose="05000000000000000000" pitchFamily="2" charset="2"/>
              <a:buChar char="ü"/>
            </a:pPr>
            <a:r>
              <a:rPr lang="en-GB" sz="2000" dirty="0">
                <a:effectLst/>
              </a:rPr>
              <a:t>In a </a:t>
            </a:r>
            <a:r>
              <a:rPr lang="en-GB" sz="2000" dirty="0" err="1">
                <a:effectLst/>
              </a:rPr>
              <a:t>Coin.S.Ep</a:t>
            </a:r>
            <a:r>
              <a:rPr lang="en-GB" sz="2000" dirty="0">
                <a:effectLst/>
              </a:rPr>
              <a:t>., at least 40% of employees should belong to Vulnerable Population Groups</a:t>
            </a:r>
          </a:p>
          <a:p>
            <a:pPr>
              <a:buFont typeface="Wingdings" panose="05000000000000000000" pitchFamily="2" charset="2"/>
              <a:buChar char="ü"/>
            </a:pPr>
            <a:r>
              <a:rPr lang="en-GB" sz="2000" dirty="0">
                <a:effectLst/>
              </a:rPr>
              <a:t>A minimum of 7 people is required for the recommendation.</a:t>
            </a:r>
            <a:endParaRPr lang="en-US" sz="20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64DF32D5-2078-4C43-B193-50BC342A10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BFEE8C20-4857-4338-87E9-F624B156AB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93873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err="1"/>
              <a:t>Koin.S.Ep</a:t>
            </a:r>
            <a:r>
              <a:rPr lang="en-GB" dirty="0"/>
              <a:t>. The Social Economy Agency in Greece</a:t>
            </a:r>
            <a:endParaRPr lang="el-GR"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0" indent="0">
              <a:buNone/>
            </a:pPr>
            <a:r>
              <a:rPr lang="en-GB" sz="2800" u="sng" dirty="0"/>
              <a:t>Social Cooperative Social Care Enterprises</a:t>
            </a:r>
          </a:p>
          <a:p>
            <a:pPr>
              <a:buFont typeface="Wingdings" panose="05000000000000000000" pitchFamily="2" charset="2"/>
              <a:buChar char="ü"/>
            </a:pPr>
            <a:r>
              <a:rPr lang="en-GB" sz="2000" dirty="0">
                <a:effectLst/>
              </a:rPr>
              <a:t>They aim at the production and provision of products and services of social-welfare character to specific groups of the population such as:</a:t>
            </a:r>
          </a:p>
          <a:p>
            <a:pPr lvl="1">
              <a:buFont typeface="Wingdings" panose="05000000000000000000" pitchFamily="2" charset="2"/>
              <a:buChar char="ü"/>
            </a:pPr>
            <a:r>
              <a:rPr lang="en-GB" sz="1600" dirty="0">
                <a:effectLst/>
              </a:rPr>
              <a:t>the elderly,</a:t>
            </a:r>
          </a:p>
          <a:p>
            <a:pPr lvl="1">
              <a:buFont typeface="Wingdings" panose="05000000000000000000" pitchFamily="2" charset="2"/>
              <a:buChar char="ü"/>
            </a:pPr>
            <a:r>
              <a:rPr lang="en-GB" sz="1600" dirty="0">
                <a:effectLst/>
              </a:rPr>
              <a:t>babies,</a:t>
            </a:r>
          </a:p>
          <a:p>
            <a:pPr lvl="1">
              <a:buFont typeface="Wingdings" panose="05000000000000000000" pitchFamily="2" charset="2"/>
              <a:buChar char="ü"/>
            </a:pPr>
            <a:r>
              <a:rPr lang="en-GB" sz="1600" dirty="0">
                <a:effectLst/>
              </a:rPr>
              <a:t>the children,</a:t>
            </a:r>
          </a:p>
          <a:p>
            <a:pPr lvl="1">
              <a:buFont typeface="Wingdings" panose="05000000000000000000" pitchFamily="2" charset="2"/>
              <a:buChar char="ü"/>
            </a:pPr>
            <a:r>
              <a:rPr lang="en-GB" sz="1600" dirty="0">
                <a:effectLst/>
              </a:rPr>
              <a:t>people with disabilities and</a:t>
            </a:r>
          </a:p>
          <a:p>
            <a:pPr lvl="1">
              <a:buFont typeface="Wingdings" panose="05000000000000000000" pitchFamily="2" charset="2"/>
              <a:buChar char="ü"/>
            </a:pPr>
            <a:r>
              <a:rPr lang="en-GB" sz="1600" dirty="0">
                <a:effectLst/>
              </a:rPr>
              <a:t>people with chronic diseases</a:t>
            </a:r>
          </a:p>
          <a:p>
            <a:pPr>
              <a:buFont typeface="Wingdings" panose="05000000000000000000" pitchFamily="2" charset="2"/>
              <a:buChar char="ü"/>
            </a:pPr>
            <a:r>
              <a:rPr lang="en-GB" sz="2000" dirty="0">
                <a:effectLst/>
              </a:rPr>
              <a:t>At least 5 people are required for the recommendation.</a:t>
            </a:r>
            <a:endParaRPr lang="en-US" sz="20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171627A5-8A5B-4608-A483-81FD030859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F91D4EB5-87A3-4B40-B1BF-5AE6449622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05452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err="1"/>
              <a:t>Koin.S.Ep</a:t>
            </a:r>
            <a:r>
              <a:rPr lang="en-GB" dirty="0"/>
              <a:t>. The Social Economy Agency in Greece</a:t>
            </a:r>
            <a:endParaRPr lang="el-GR"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0" indent="0">
              <a:buNone/>
            </a:pPr>
            <a:r>
              <a:rPr lang="en-GB" sz="2800" u="sng" dirty="0"/>
              <a:t>Social Cooperative Enterprises for Collective and Productive Purpose</a:t>
            </a:r>
          </a:p>
          <a:p>
            <a:pPr>
              <a:buFont typeface="Wingdings" panose="05000000000000000000" pitchFamily="2" charset="2"/>
              <a:buChar char="ü"/>
            </a:pPr>
            <a:r>
              <a:rPr lang="en-GB" sz="2000" dirty="0">
                <a:effectLst/>
              </a:rPr>
              <a:t>They aim to promote local and collective interests, employment, strengthening social cohesion and local or regional development.</a:t>
            </a:r>
          </a:p>
          <a:p>
            <a:pPr>
              <a:buFont typeface="Wingdings" panose="05000000000000000000" pitchFamily="2" charset="2"/>
              <a:buChar char="ü"/>
            </a:pPr>
            <a:r>
              <a:rPr lang="en-GB" sz="2000" dirty="0">
                <a:effectLst/>
              </a:rPr>
              <a:t>They concern the production of products and the provision of services in sectors such as:</a:t>
            </a:r>
          </a:p>
          <a:p>
            <a:pPr>
              <a:buFont typeface="Wingdings" panose="05000000000000000000" pitchFamily="2" charset="2"/>
              <a:buChar char="ü"/>
            </a:pPr>
            <a:r>
              <a:rPr lang="en-GB" sz="1600" dirty="0">
                <a:solidFill>
                  <a:srgbClr val="FBBE00"/>
                </a:solidFill>
                <a:effectLst/>
              </a:rPr>
              <a:t>civilization</a:t>
            </a:r>
          </a:p>
          <a:p>
            <a:pPr>
              <a:buFont typeface="Wingdings" panose="05000000000000000000" pitchFamily="2" charset="2"/>
              <a:buChar char="ü"/>
            </a:pPr>
            <a:r>
              <a:rPr lang="en-GB" sz="1600" dirty="0">
                <a:solidFill>
                  <a:srgbClr val="FBBE00"/>
                </a:solidFill>
                <a:effectLst/>
              </a:rPr>
              <a:t>environment</a:t>
            </a:r>
          </a:p>
          <a:p>
            <a:pPr>
              <a:buFont typeface="Wingdings" panose="05000000000000000000" pitchFamily="2" charset="2"/>
              <a:buChar char="ü"/>
            </a:pPr>
            <a:r>
              <a:rPr lang="en-GB" sz="1600" dirty="0">
                <a:solidFill>
                  <a:srgbClr val="FBBE00"/>
                </a:solidFill>
                <a:effectLst/>
              </a:rPr>
              <a:t>ecology</a:t>
            </a:r>
          </a:p>
          <a:p>
            <a:pPr>
              <a:buFont typeface="Wingdings" panose="05000000000000000000" pitchFamily="2" charset="2"/>
              <a:buChar char="ü"/>
            </a:pPr>
            <a:r>
              <a:rPr lang="en-GB" sz="1600" dirty="0">
                <a:solidFill>
                  <a:srgbClr val="FBBE00"/>
                </a:solidFill>
                <a:effectLst/>
              </a:rPr>
              <a:t>education</a:t>
            </a:r>
          </a:p>
          <a:p>
            <a:pPr>
              <a:buFont typeface="Wingdings" panose="05000000000000000000" pitchFamily="2" charset="2"/>
              <a:buChar char="ü"/>
            </a:pPr>
            <a:r>
              <a:rPr lang="en-GB" sz="1600" dirty="0">
                <a:solidFill>
                  <a:srgbClr val="FBBE00"/>
                </a:solidFill>
                <a:effectLst/>
              </a:rPr>
              <a:t>utilities</a:t>
            </a:r>
          </a:p>
          <a:p>
            <a:pPr>
              <a:buFont typeface="Wingdings" panose="05000000000000000000" pitchFamily="2" charset="2"/>
              <a:buChar char="ü"/>
            </a:pPr>
            <a:r>
              <a:rPr lang="en-GB" sz="1600" dirty="0">
                <a:solidFill>
                  <a:srgbClr val="FBBE00"/>
                </a:solidFill>
                <a:effectLst/>
              </a:rPr>
              <a:t>local products</a:t>
            </a:r>
          </a:p>
          <a:p>
            <a:pPr>
              <a:buFont typeface="Wingdings" panose="05000000000000000000" pitchFamily="2" charset="2"/>
              <a:buChar char="ü"/>
            </a:pPr>
            <a:r>
              <a:rPr lang="en-GB" sz="1600" dirty="0">
                <a:solidFill>
                  <a:srgbClr val="FBBE00"/>
                </a:solidFill>
                <a:effectLst/>
              </a:rPr>
              <a:t>maintaining traditional activities and professions</a:t>
            </a:r>
          </a:p>
          <a:p>
            <a:pPr>
              <a:buFont typeface="Wingdings" panose="05000000000000000000" pitchFamily="2" charset="2"/>
              <a:buChar char="ü"/>
            </a:pPr>
            <a:r>
              <a:rPr lang="en-GB" sz="2000" dirty="0">
                <a:effectLst/>
              </a:rPr>
              <a:t>At least 5 people are required for the recommendation.</a:t>
            </a:r>
            <a:endParaRPr lang="en-US" sz="20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4E06B846-A05B-4C63-8CED-351651DFDA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1E2C8411-C6A9-475F-A074-1D87AE3428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81589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L</a:t>
            </a:r>
            <a:r>
              <a:rPr lang="el-GR" dirty="0"/>
              <a:t>.4430/2016</a:t>
            </a:r>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0" indent="0">
              <a:buNone/>
            </a:pPr>
            <a:r>
              <a:rPr lang="en-GB" sz="3200" dirty="0">
                <a:effectLst/>
              </a:rPr>
              <a:t>The Law 4430/2016 offers a new framework for various types of organizations or companies that have a clear collective and social impact, while at the same time facing a social need. With Law 4430/2016, social economy organizations are no longer defined in terms of their legal form, but by their legal status (</a:t>
            </a:r>
            <a:r>
              <a:rPr lang="en-GB" sz="3200" dirty="0" err="1">
                <a:effectLst/>
              </a:rPr>
              <a:t>ie</a:t>
            </a:r>
            <a:r>
              <a:rPr lang="en-GB" sz="3200" dirty="0">
                <a:effectLst/>
              </a:rPr>
              <a:t>, any legal form can be characterized as a social economy organization, provided that it meets the criteria set by the law).</a:t>
            </a:r>
            <a:endParaRPr lang="en-US" sz="2800" dirty="0">
              <a:solidFill>
                <a:srgbClr val="FF0000"/>
              </a:solidFill>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0056CBA2-B2C4-4CE5-B523-9DDEA9663C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77CAB25D-B4EA-43DB-A06D-680A359A6B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46991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p:txBody>
          <a:bodyPr/>
          <a:lstStyle/>
          <a:p>
            <a:r>
              <a:rPr lang="en-GB" dirty="0"/>
              <a:t>Conclusions</a:t>
            </a:r>
            <a:endParaRPr lang="en-US" dirty="0"/>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sp>
        <p:nvSpPr>
          <p:cNvPr id="6" name="Segnaposto contenuto 2">
            <a:extLst>
              <a:ext uri="{FF2B5EF4-FFF2-40B4-BE49-F238E27FC236}">
                <a16:creationId xmlns:a16="http://schemas.microsoft.com/office/drawing/2014/main" id="{89274D4A-4BE5-44F5-A681-63073191A39A}"/>
              </a:ext>
            </a:extLst>
          </p:cNvPr>
          <p:cNvSpPr>
            <a:spLocks noGrp="1"/>
          </p:cNvSpPr>
          <p:nvPr>
            <p:ph idx="1"/>
          </p:nvPr>
        </p:nvSpPr>
        <p:spPr>
          <a:xfrm>
            <a:off x="522513" y="2158682"/>
            <a:ext cx="11146974" cy="3907317"/>
          </a:xfrm>
        </p:spPr>
        <p:txBody>
          <a:bodyPr>
            <a:normAutofit fontScale="70000" lnSpcReduction="20000"/>
          </a:bodyPr>
          <a:lstStyle/>
          <a:p>
            <a:pPr>
              <a:lnSpc>
                <a:spcPct val="110000"/>
              </a:lnSpc>
              <a:buFont typeface="Wingdings" panose="05000000000000000000" pitchFamily="2" charset="2"/>
              <a:buChar char="§"/>
            </a:pPr>
            <a:r>
              <a:rPr lang="en-GB" sz="3600" dirty="0">
                <a:effectLst/>
              </a:rPr>
              <a:t>The Social Economy intends to find solutions to various issues of society (social, economic or environmental) in order to meet the needs that have been ignored (or insufficiently met) by the private or public sector.</a:t>
            </a:r>
          </a:p>
          <a:p>
            <a:pPr>
              <a:lnSpc>
                <a:spcPct val="110000"/>
              </a:lnSpc>
              <a:buFont typeface="Wingdings" panose="05000000000000000000" pitchFamily="2" charset="2"/>
              <a:buChar char="§"/>
            </a:pPr>
            <a:r>
              <a:rPr lang="en-GB" sz="3600" dirty="0">
                <a:effectLst/>
              </a:rPr>
              <a:t>The Social Economy can contribute to the creation of a strong, sustainable and inclusive society.</a:t>
            </a:r>
          </a:p>
          <a:p>
            <a:pPr>
              <a:lnSpc>
                <a:spcPct val="110000"/>
              </a:lnSpc>
              <a:buFont typeface="Wingdings" panose="05000000000000000000" pitchFamily="2" charset="2"/>
              <a:buChar char="§"/>
            </a:pPr>
            <a:r>
              <a:rPr lang="en-GB" sz="3600" dirty="0">
                <a:effectLst/>
              </a:rPr>
              <a:t>Institutions of the Social Economy are a set of organizations that operate in a democratic way and provides for equality of members, solidarity and the same ownership status for all participants, primarily pursuing social goals and the production of goods and services alongside the market and the state. and are characterized by participatory governance systems.</a:t>
            </a:r>
            <a:endParaRPr lang="el-GR" sz="2800" dirty="0">
              <a:effectLst/>
            </a:endParaRPr>
          </a:p>
        </p:txBody>
      </p:sp>
      <p:pic>
        <p:nvPicPr>
          <p:cNvPr id="7" name="Εικόνα 6">
            <a:extLst>
              <a:ext uri="{FF2B5EF4-FFF2-40B4-BE49-F238E27FC236}">
                <a16:creationId xmlns:a16="http://schemas.microsoft.com/office/drawing/2014/main" id="{484A85D3-FB9D-4EAE-BB61-D1127C2DD3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8" name="Εικόνα 38" descr="Image">
            <a:extLst>
              <a:ext uri="{FF2B5EF4-FFF2-40B4-BE49-F238E27FC236}">
                <a16:creationId xmlns:a16="http://schemas.microsoft.com/office/drawing/2014/main" id="{21B5C169-A8E2-4875-A8BE-BC84AF2E1D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38180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p:txBody>
          <a:bodyPr/>
          <a:lstStyle/>
          <a:p>
            <a:r>
              <a:rPr lang="en-GB" dirty="0"/>
              <a:t>Conclusions</a:t>
            </a:r>
            <a:endParaRPr lang="en-US" dirty="0"/>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sp>
        <p:nvSpPr>
          <p:cNvPr id="6" name="Segnaposto contenuto 2">
            <a:extLst>
              <a:ext uri="{FF2B5EF4-FFF2-40B4-BE49-F238E27FC236}">
                <a16:creationId xmlns:a16="http://schemas.microsoft.com/office/drawing/2014/main" id="{89274D4A-4BE5-44F5-A681-63073191A39A}"/>
              </a:ext>
            </a:extLst>
          </p:cNvPr>
          <p:cNvSpPr>
            <a:spLocks noGrp="1"/>
          </p:cNvSpPr>
          <p:nvPr>
            <p:ph idx="1"/>
          </p:nvPr>
        </p:nvSpPr>
        <p:spPr>
          <a:xfrm>
            <a:off x="522513" y="2158682"/>
            <a:ext cx="11146974" cy="3907317"/>
          </a:xfrm>
        </p:spPr>
        <p:txBody>
          <a:bodyPr>
            <a:normAutofit/>
          </a:bodyPr>
          <a:lstStyle/>
          <a:p>
            <a:pPr>
              <a:lnSpc>
                <a:spcPct val="110000"/>
              </a:lnSpc>
              <a:buFont typeface="Wingdings" panose="05000000000000000000" pitchFamily="2" charset="2"/>
              <a:buChar char="§"/>
            </a:pPr>
            <a:r>
              <a:rPr lang="en-GB" sz="2500" dirty="0">
                <a:effectLst/>
              </a:rPr>
              <a:t>Social Entrepreneurship is a new hybrid form of entrepreneurship that follows the principle of collective participation and democratic decision-making, giving priority to work, the individual and the local community rather than to capital providing goods and services with a social impact.</a:t>
            </a:r>
          </a:p>
          <a:p>
            <a:pPr>
              <a:lnSpc>
                <a:spcPct val="110000"/>
              </a:lnSpc>
              <a:buFont typeface="Wingdings" panose="05000000000000000000" pitchFamily="2" charset="2"/>
              <a:buChar char="§"/>
            </a:pPr>
            <a:r>
              <a:rPr lang="en-GB" sz="2500" dirty="0">
                <a:effectLst/>
              </a:rPr>
              <a:t>Greek legislation facilitates Social Entrepreneurship through </a:t>
            </a:r>
            <a:r>
              <a:rPr lang="en-GB" sz="2500" dirty="0" err="1">
                <a:effectLst/>
              </a:rPr>
              <a:t>Koin.S.Ep</a:t>
            </a:r>
            <a:r>
              <a:rPr lang="en-GB" sz="2500" dirty="0">
                <a:effectLst/>
              </a:rPr>
              <a:t>.</a:t>
            </a:r>
            <a:endParaRPr lang="el-GR" sz="2800" dirty="0">
              <a:effectLst/>
            </a:endParaRPr>
          </a:p>
          <a:p>
            <a:pPr marL="0" indent="0">
              <a:buNone/>
            </a:pPr>
            <a:endParaRPr lang="el-GR" sz="2800" dirty="0">
              <a:effectLst/>
            </a:endParaRPr>
          </a:p>
        </p:txBody>
      </p:sp>
      <p:pic>
        <p:nvPicPr>
          <p:cNvPr id="7" name="Εικόνα 6">
            <a:extLst>
              <a:ext uri="{FF2B5EF4-FFF2-40B4-BE49-F238E27FC236}">
                <a16:creationId xmlns:a16="http://schemas.microsoft.com/office/drawing/2014/main" id="{484A85D3-FB9D-4EAE-BB61-D1127C2DD3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8" name="Εικόνα 38" descr="Image">
            <a:extLst>
              <a:ext uri="{FF2B5EF4-FFF2-40B4-BE49-F238E27FC236}">
                <a16:creationId xmlns:a16="http://schemas.microsoft.com/office/drawing/2014/main" id="{6E7A0EFE-FCE0-4B1E-8D8D-8E93057BE2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75724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n-GB" dirty="0"/>
              <a:t>FURTHER STUDY</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15155" y="1898216"/>
            <a:ext cx="11154333" cy="4057547"/>
          </a:xfrm>
        </p:spPr>
        <p:txBody>
          <a:bodyPr>
            <a:noAutofit/>
          </a:bodyPr>
          <a:lstStyle/>
          <a:p>
            <a:r>
              <a:rPr lang="en-GB" sz="1400" b="1" dirty="0">
                <a:effectLst/>
              </a:rPr>
              <a:t>Bibliography</a:t>
            </a:r>
          </a:p>
          <a:p>
            <a:pPr marL="0" lvl="0" indent="0">
              <a:buNone/>
            </a:pPr>
            <a:r>
              <a:rPr lang="tr-TR" sz="1200" dirty="0">
                <a:effectLst/>
              </a:rPr>
              <a:t>Qastharin A R.  [2015], </a:t>
            </a:r>
            <a:r>
              <a:rPr lang="tr-TR" sz="1200" i="1" dirty="0">
                <a:effectLst/>
              </a:rPr>
              <a:t>Business Model Canvas for Social Enterprise</a:t>
            </a:r>
            <a:r>
              <a:rPr lang="tr-TR" sz="1200" dirty="0">
                <a:effectLst/>
              </a:rPr>
              <a:t>, School of Business and Management, Bandung Institute of Technology, Indonesia</a:t>
            </a:r>
            <a:endParaRPr lang="en-GB" sz="1200" dirty="0">
              <a:effectLst/>
            </a:endParaRPr>
          </a:p>
          <a:p>
            <a:pPr marL="0" indent="0">
              <a:buNone/>
            </a:pPr>
            <a:r>
              <a:rPr lang="tr-TR" sz="1200" dirty="0">
                <a:effectLst/>
              </a:rPr>
              <a:t> </a:t>
            </a:r>
            <a:r>
              <a:rPr lang="tr-TR" sz="1200" u="sng" dirty="0">
                <a:effectLst/>
              </a:rPr>
              <a:t>Varvarousis A. </a:t>
            </a:r>
            <a:r>
              <a:rPr lang="tr-TR" sz="1200" dirty="0">
                <a:effectLst/>
              </a:rPr>
              <a:t>, Tsitsirigkos G.,[2019], </a:t>
            </a:r>
            <a:r>
              <a:rPr lang="tr-TR" sz="1200" i="1" dirty="0">
                <a:effectLst/>
              </a:rPr>
              <a:t>SOCIAL ENTERPRISES AND THEIR ECOSYSTEMS IN EUROPE Country Report Greece, </a:t>
            </a:r>
            <a:r>
              <a:rPr lang="tr-TR" sz="1200" dirty="0">
                <a:effectLst/>
              </a:rPr>
              <a:t>Publications Office of the European Union.</a:t>
            </a:r>
            <a:endParaRPr lang="en-GB" sz="1200" dirty="0">
              <a:effectLst/>
            </a:endParaRPr>
          </a:p>
          <a:p>
            <a:pPr marL="0" lvl="0" indent="0">
              <a:buNone/>
            </a:pPr>
            <a:r>
              <a:rPr lang="tr-TR" sz="1200" dirty="0">
                <a:effectLst/>
              </a:rPr>
              <a:t>Defourny J. and Nyssens M. (2010) Conceptions of Social Enterprise and Social Entrepreneurship in Europe and the United States: Convergences and Divergences, </a:t>
            </a:r>
            <a:r>
              <a:rPr lang="tr-TR" sz="1200" i="1" dirty="0">
                <a:effectLst/>
              </a:rPr>
              <a:t>Journal of Social Entrepreneurship</a:t>
            </a:r>
            <a:r>
              <a:rPr lang="tr-TR" sz="1200" dirty="0">
                <a:effectLst/>
              </a:rPr>
              <a:t>, 1:1, 32-53, DOI: </a:t>
            </a:r>
            <a:r>
              <a:rPr lang="tr-TR" sz="1200" u="sng" dirty="0">
                <a:effectLst/>
                <a:hlinkClick r:id="rId2"/>
              </a:rPr>
              <a:t>10.1080/19420670903442053</a:t>
            </a:r>
            <a:endParaRPr lang="en-GB" sz="1200" dirty="0">
              <a:effectLst/>
            </a:endParaRPr>
          </a:p>
          <a:p>
            <a:pPr marL="0" lvl="0" indent="0">
              <a:buNone/>
            </a:pPr>
            <a:r>
              <a:rPr lang="tr-TR" sz="1200" u="sng" dirty="0">
                <a:effectLst/>
                <a:hlinkClick r:id="rId3"/>
              </a:rPr>
              <a:t>European Commission, [2013].</a:t>
            </a:r>
            <a:r>
              <a:rPr lang="tr-TR" sz="1200" i="1" u="sng" dirty="0">
                <a:effectLst/>
                <a:hlinkClick r:id="rId3"/>
              </a:rPr>
              <a:t> Social economy and social entrepreneurship. </a:t>
            </a:r>
            <a:r>
              <a:rPr lang="tr-TR" sz="1200" u="sng" dirty="0">
                <a:effectLst/>
                <a:hlinkClick r:id="rId3"/>
              </a:rPr>
              <a:t>Social Europe guide. Volume 4</a:t>
            </a:r>
            <a:endParaRPr lang="en-GB" sz="1200" dirty="0">
              <a:effectLst/>
            </a:endParaRPr>
          </a:p>
          <a:p>
            <a:pPr marL="0" lvl="0" indent="0">
              <a:buNone/>
            </a:pPr>
            <a:r>
              <a:rPr lang="tr-TR" sz="1200" u="sng" dirty="0">
                <a:effectLst/>
                <a:hlinkClick r:id="rId4"/>
              </a:rPr>
              <a:t>European Commission, [2020]. </a:t>
            </a:r>
            <a:r>
              <a:rPr lang="tr-TR" sz="1200" i="1" u="sng" dirty="0">
                <a:effectLst/>
                <a:hlinkClick r:id="rId4"/>
              </a:rPr>
              <a:t>A map of social enterprises and their eco-systems in Europe/Comparative synthesis Report</a:t>
            </a:r>
            <a:endParaRPr lang="en-GB" sz="1200" dirty="0">
              <a:effectLst/>
            </a:endParaRPr>
          </a:p>
          <a:p>
            <a:pPr marL="0" lvl="0" indent="0">
              <a:buNone/>
            </a:pPr>
            <a:r>
              <a:rPr lang="tr-TR" sz="1200" u="sng" dirty="0">
                <a:effectLst/>
                <a:hlinkClick r:id="rId5"/>
              </a:rPr>
              <a:t>European Commission, [2011]. The role of mutual societies in the 21st century</a:t>
            </a:r>
            <a:r>
              <a:rPr lang="tr-TR" sz="1200" dirty="0">
                <a:effectLst/>
              </a:rPr>
              <a:t> </a:t>
            </a:r>
            <a:endParaRPr lang="el-GR" sz="1200" dirty="0">
              <a:effectLst/>
            </a:endParaRPr>
          </a:p>
          <a:p>
            <a:pPr marL="0" lvl="0" indent="0">
              <a:buNone/>
            </a:pPr>
            <a:r>
              <a:rPr lang="tr-TR" sz="1200" u="sng" dirty="0">
                <a:effectLst/>
                <a:hlinkClick r:id="rId6"/>
              </a:rPr>
              <a:t>Gustav Cassel, [1931] </a:t>
            </a:r>
            <a:r>
              <a:rPr lang="tr-TR" sz="1200" i="1" u="sng" dirty="0">
                <a:effectLst/>
                <a:hlinkClick r:id="rId6"/>
              </a:rPr>
              <a:t>The Theory of social economy</a:t>
            </a:r>
            <a:r>
              <a:rPr lang="tr-TR" sz="1200" u="sng" dirty="0">
                <a:effectLst/>
                <a:hlinkClick r:id="rId6"/>
              </a:rPr>
              <a:t>, Mises Institute,</a:t>
            </a:r>
            <a:r>
              <a:rPr lang="tr-TR" sz="1200" dirty="0">
                <a:effectLst/>
              </a:rPr>
              <a:t> </a:t>
            </a:r>
            <a:endParaRPr lang="en-GB" sz="1200" dirty="0">
              <a:effectLst/>
            </a:endParaRPr>
          </a:p>
          <a:p>
            <a:pPr marL="0" lvl="0" indent="0">
              <a:buNone/>
            </a:pPr>
            <a:r>
              <a:rPr lang="tr-TR" sz="1200" u="sng" dirty="0">
                <a:effectLst/>
              </a:rPr>
              <a:t>Grigore Alina – Aurelia [2013]. </a:t>
            </a:r>
            <a:r>
              <a:rPr lang="tr-TR" sz="1200" i="1" u="sng" dirty="0">
                <a:effectLst/>
              </a:rPr>
              <a:t>Social economy entities: a worldwide overview</a:t>
            </a:r>
            <a:r>
              <a:rPr lang="tr-TR" sz="1200" u="sng" dirty="0">
                <a:effectLst/>
              </a:rPr>
              <a:t>, </a:t>
            </a:r>
            <a:r>
              <a:rPr lang="tr-TR" sz="1200" i="1" u="sng" dirty="0">
                <a:effectLst/>
              </a:rPr>
              <a:t>(Review of Applied Socio- Economic Research: Volume 6, Issue 2)</a:t>
            </a:r>
            <a:r>
              <a:rPr lang="tr-TR" sz="1200" u="sng" dirty="0">
                <a:effectLst/>
              </a:rPr>
              <a:t>, Academy of Economic Studies, Bucharest, Romania.</a:t>
            </a:r>
            <a:endParaRPr lang="en-GB" sz="1200" dirty="0">
              <a:effectLst/>
            </a:endParaRPr>
          </a:p>
          <a:p>
            <a:pPr marL="0" lvl="0" indent="0">
              <a:buNone/>
            </a:pPr>
            <a:r>
              <a:rPr lang="tr-TR" sz="1200" u="sng" dirty="0">
                <a:effectLst/>
              </a:rPr>
              <a:t>Nasioulas I., [2012]. </a:t>
            </a:r>
            <a:r>
              <a:rPr lang="tr-TR" sz="1200" i="1" u="sng" dirty="0">
                <a:effectLst/>
              </a:rPr>
              <a:t>Social Cooperatives in Greece. Introducing New Forms of Social Economy and Entrepreneurship, </a:t>
            </a:r>
            <a:r>
              <a:rPr lang="tr-TR" sz="1200" u="sng" dirty="0">
                <a:effectLst/>
              </a:rPr>
              <a:t>Social and Political Institutions Academic Laboratory Sociology Department, University of the Aegean.</a:t>
            </a:r>
            <a:endParaRPr lang="en-GB" sz="1200" dirty="0">
              <a:effectLst/>
            </a:endParaRPr>
          </a:p>
          <a:p>
            <a:pPr marL="0" lvl="0" indent="0">
              <a:buNone/>
            </a:pPr>
            <a:r>
              <a:rPr lang="tr-TR" sz="1200" u="sng" dirty="0">
                <a:effectLst/>
                <a:hlinkClick r:id="rId7"/>
              </a:rPr>
              <a:t>Organization for Economic Cooperation and Development – OECD [2009], </a:t>
            </a:r>
            <a:r>
              <a:rPr lang="tr-TR" sz="1200" i="1" u="sng" dirty="0">
                <a:effectLst/>
                <a:hlinkClick r:id="rId7"/>
              </a:rPr>
              <a:t>Transforming innovation to address social challenge</a:t>
            </a:r>
            <a:r>
              <a:rPr lang="tr-TR" sz="1200" u="sng" dirty="0">
                <a:effectLst/>
                <a:hlinkClick r:id="rId7"/>
              </a:rPr>
              <a:t> p.3</a:t>
            </a:r>
            <a:endParaRPr lang="en-GB" sz="1200" u="sng" dirty="0">
              <a:effectLst/>
            </a:endParaRPr>
          </a:p>
          <a:p>
            <a:pPr marL="0" indent="0">
              <a:buNone/>
            </a:pPr>
            <a:r>
              <a:rPr lang="el-GR" altLang="el-GR" sz="1200" dirty="0">
                <a:solidFill>
                  <a:srgbClr val="1F497D"/>
                </a:solidFill>
                <a:latin typeface="Calibri" panose="020F0502020204030204" pitchFamily="34" charset="0"/>
              </a:rPr>
              <a:t>+</a:t>
            </a:r>
            <a:r>
              <a:rPr lang="en-GB" altLang="el-GR" sz="1200" dirty="0">
                <a:solidFill>
                  <a:srgbClr val="1F497D"/>
                </a:solidFill>
                <a:latin typeface="Calibri" panose="020F0502020204030204" pitchFamily="34" charset="0"/>
              </a:rPr>
              <a:t>RESILIENT, e-learning course ‘Social Economy’ </a:t>
            </a:r>
            <a:r>
              <a:rPr lang="en-GB" altLang="el-GR" sz="1200" dirty="0">
                <a:solidFill>
                  <a:srgbClr val="1F497D"/>
                </a:solidFill>
                <a:latin typeface="Calibri" panose="020F0502020204030204" pitchFamily="34" charset="0"/>
                <a:hlinkClick r:id="rId8"/>
              </a:rPr>
              <a:t>https://opensocialclusters.eu/eb-courses/</a:t>
            </a:r>
            <a:r>
              <a:rPr lang="en-GB" altLang="el-GR" sz="1200" dirty="0">
                <a:solidFill>
                  <a:srgbClr val="1F497D"/>
                </a:solidFill>
                <a:latin typeface="Calibri" panose="020F0502020204030204" pitchFamily="34" charset="0"/>
              </a:rPr>
              <a:t> </a:t>
            </a:r>
          </a:p>
          <a:p>
            <a:pPr marL="0" lvl="0" indent="0">
              <a:buNone/>
            </a:pPr>
            <a:endParaRPr lang="en-GB" sz="1400" u="sng" dirty="0">
              <a:effectLst/>
            </a:endParaRPr>
          </a:p>
          <a:p>
            <a:pPr marL="0" lvl="0" indent="0">
              <a:buNone/>
            </a:pPr>
            <a:endParaRPr lang="en-GB" sz="1400" dirty="0">
              <a:effectLst/>
            </a:endParaRPr>
          </a:p>
          <a:p>
            <a:pPr marL="0" lvl="0" indent="0">
              <a:buNone/>
            </a:pPr>
            <a:endParaRPr lang="en-GB" sz="11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760FBB55-C4B4-4C63-9F74-BCF109CE437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F4C00A79-BCBD-4A09-9B98-28FE24B8A72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01264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58DE24-A776-4C93-8A7B-CD362554DA52}"/>
              </a:ext>
            </a:extLst>
          </p:cNvPr>
          <p:cNvSpPr>
            <a:spLocks noGrp="1"/>
          </p:cNvSpPr>
          <p:nvPr>
            <p:ph type="ctrTitle"/>
          </p:nvPr>
        </p:nvSpPr>
        <p:spPr>
          <a:xfrm>
            <a:off x="463639" y="3065171"/>
            <a:ext cx="11638208" cy="1157438"/>
          </a:xfrm>
        </p:spPr>
        <p:txBody>
          <a:bodyPr>
            <a:normAutofit/>
          </a:bodyPr>
          <a:lstStyle/>
          <a:p>
            <a:pPr algn="l"/>
            <a:r>
              <a:rPr lang="en-GB" dirty="0"/>
              <a:t>Thank you for your attention</a:t>
            </a:r>
            <a:r>
              <a:rPr lang="el-GR" dirty="0"/>
              <a:t>!</a:t>
            </a:r>
            <a:endParaRPr lang="en-US" dirty="0"/>
          </a:p>
        </p:txBody>
      </p:sp>
      <p:sp>
        <p:nvSpPr>
          <p:cNvPr id="4" name="Rectangle 3">
            <a:extLst>
              <a:ext uri="{FF2B5EF4-FFF2-40B4-BE49-F238E27FC236}">
                <a16:creationId xmlns:a16="http://schemas.microsoft.com/office/drawing/2014/main" id="{9C6A99CE-2E54-4ACB-97B1-D2D5B591B12B}"/>
              </a:ext>
            </a:extLst>
          </p:cNvPr>
          <p:cNvSpPr/>
          <p:nvPr/>
        </p:nvSpPr>
        <p:spPr>
          <a:xfrm>
            <a:off x="9548734" y="374754"/>
            <a:ext cx="2248525" cy="16181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7B94773-E445-4513-995A-787168E441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48734" y="527306"/>
            <a:ext cx="1841265" cy="1313033"/>
          </a:xfrm>
          <a:prstGeom prst="rect">
            <a:avLst/>
          </a:prstGeom>
        </p:spPr>
      </p:pic>
      <p:sp>
        <p:nvSpPr>
          <p:cNvPr id="6" name="Sottotitolo 2">
            <a:extLst>
              <a:ext uri="{FF2B5EF4-FFF2-40B4-BE49-F238E27FC236}">
                <a16:creationId xmlns:a16="http://schemas.microsoft.com/office/drawing/2014/main" id="{A8BB5072-88A6-49D7-A821-E596FE0D26FE}"/>
              </a:ext>
            </a:extLst>
          </p:cNvPr>
          <p:cNvSpPr>
            <a:spLocks noGrp="1"/>
          </p:cNvSpPr>
          <p:nvPr>
            <p:ph type="subTitle" idx="1"/>
          </p:nvPr>
        </p:nvSpPr>
        <p:spPr>
          <a:xfrm>
            <a:off x="3280807" y="5033783"/>
            <a:ext cx="6964024" cy="1655762"/>
          </a:xfrm>
        </p:spPr>
        <p:txBody>
          <a:bodyPr>
            <a:normAutofit/>
          </a:bodyPr>
          <a:lstStyle/>
          <a:p>
            <a:pPr algn="l"/>
            <a:r>
              <a:rPr lang="en-GB" dirty="0">
                <a:solidFill>
                  <a:schemeClr val="bg1">
                    <a:lumMod val="50000"/>
                  </a:schemeClr>
                </a:solidFill>
              </a:rPr>
              <a:t>Nadia Karra</a:t>
            </a:r>
            <a:r>
              <a:rPr lang="el-GR" dirty="0">
                <a:solidFill>
                  <a:schemeClr val="bg1">
                    <a:lumMod val="50000"/>
                  </a:schemeClr>
                </a:solidFill>
              </a:rPr>
              <a:t>, </a:t>
            </a:r>
            <a:r>
              <a:rPr lang="en-GB" dirty="0">
                <a:solidFill>
                  <a:schemeClr val="bg1">
                    <a:lumMod val="50000"/>
                  </a:schemeClr>
                </a:solidFill>
              </a:rPr>
              <a:t>Economist</a:t>
            </a:r>
            <a:r>
              <a:rPr lang="el-GR" dirty="0">
                <a:solidFill>
                  <a:schemeClr val="bg1">
                    <a:lumMod val="50000"/>
                  </a:schemeClr>
                </a:solidFill>
              </a:rPr>
              <a:t>/</a:t>
            </a:r>
            <a:r>
              <a:rPr lang="en-GB" dirty="0">
                <a:solidFill>
                  <a:schemeClr val="bg1">
                    <a:lumMod val="50000"/>
                  </a:schemeClr>
                </a:solidFill>
              </a:rPr>
              <a:t>Living Prospects Ltd.</a:t>
            </a:r>
            <a:r>
              <a:rPr lang="el-GR" dirty="0">
                <a:solidFill>
                  <a:schemeClr val="bg1">
                    <a:lumMod val="50000"/>
                  </a:schemeClr>
                </a:solidFill>
              </a:rPr>
              <a:t>,</a:t>
            </a:r>
            <a:r>
              <a:rPr lang="en-GB" dirty="0">
                <a:solidFill>
                  <a:schemeClr val="bg1">
                    <a:lumMod val="50000"/>
                  </a:schemeClr>
                </a:solidFill>
              </a:rPr>
              <a:t> external expert REMTH </a:t>
            </a:r>
          </a:p>
          <a:p>
            <a:pPr algn="l"/>
            <a:r>
              <a:rPr lang="en-US" dirty="0" err="1">
                <a:solidFill>
                  <a:schemeClr val="bg1">
                    <a:lumMod val="50000"/>
                  </a:schemeClr>
                </a:solidFill>
                <a:hlinkClick r:id="rId3"/>
              </a:rPr>
              <a:t>n.karra</a:t>
            </a:r>
            <a:r>
              <a:rPr lang="el-GR" dirty="0">
                <a:solidFill>
                  <a:schemeClr val="bg1">
                    <a:lumMod val="50000"/>
                  </a:schemeClr>
                </a:solidFill>
                <a:hlinkClick r:id="rId3"/>
              </a:rPr>
              <a:t>@</a:t>
            </a:r>
            <a:r>
              <a:rPr lang="en-GB" dirty="0">
                <a:solidFill>
                  <a:schemeClr val="bg1">
                    <a:lumMod val="50000"/>
                  </a:schemeClr>
                </a:solidFill>
                <a:hlinkClick r:id="rId3"/>
              </a:rPr>
              <a:t>lp.gr</a:t>
            </a:r>
            <a:r>
              <a:rPr lang="en-GB" dirty="0">
                <a:solidFill>
                  <a:schemeClr val="bg1">
                    <a:lumMod val="50000"/>
                  </a:schemeClr>
                </a:solidFill>
              </a:rPr>
              <a:t> </a:t>
            </a:r>
            <a:endParaRPr lang="en-US" dirty="0">
              <a:solidFill>
                <a:schemeClr val="bg1">
                  <a:lumMod val="50000"/>
                </a:schemeClr>
              </a:solidFill>
            </a:endParaRPr>
          </a:p>
        </p:txBody>
      </p:sp>
      <p:pic>
        <p:nvPicPr>
          <p:cNvPr id="7" name="Εικόνα 6">
            <a:extLst>
              <a:ext uri="{FF2B5EF4-FFF2-40B4-BE49-F238E27FC236}">
                <a16:creationId xmlns:a16="http://schemas.microsoft.com/office/drawing/2014/main" id="{0F3F7621-E7FC-4507-BED9-833D80033D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440" y="5104805"/>
            <a:ext cx="2481458" cy="1080164"/>
          </a:xfrm>
          <a:prstGeom prst="rect">
            <a:avLst/>
          </a:prstGeom>
        </p:spPr>
      </p:pic>
    </p:spTree>
    <p:extLst>
      <p:ext uri="{BB962C8B-B14F-4D97-AF65-F5344CB8AC3E}">
        <p14:creationId xmlns:p14="http://schemas.microsoft.com/office/powerpoint/2010/main" val="1941779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p:txBody>
          <a:bodyPr/>
          <a:lstStyle/>
          <a:p>
            <a:r>
              <a:rPr lang="en-GB" dirty="0"/>
              <a:t>Completing the topic the learner will be informed about:</a:t>
            </a:r>
            <a:endParaRPr lang="en-US" dirty="0"/>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sp>
        <p:nvSpPr>
          <p:cNvPr id="6" name="Segnaposto contenuto 2">
            <a:extLst>
              <a:ext uri="{FF2B5EF4-FFF2-40B4-BE49-F238E27FC236}">
                <a16:creationId xmlns:a16="http://schemas.microsoft.com/office/drawing/2014/main" id="{89274D4A-4BE5-44F5-A681-63073191A39A}"/>
              </a:ext>
            </a:extLst>
          </p:cNvPr>
          <p:cNvSpPr>
            <a:spLocks noGrp="1"/>
          </p:cNvSpPr>
          <p:nvPr>
            <p:ph idx="1"/>
          </p:nvPr>
        </p:nvSpPr>
        <p:spPr>
          <a:xfrm>
            <a:off x="522513" y="2158682"/>
            <a:ext cx="11146974" cy="3907317"/>
          </a:xfrm>
        </p:spPr>
        <p:txBody>
          <a:bodyPr>
            <a:normAutofit/>
          </a:bodyPr>
          <a:lstStyle/>
          <a:p>
            <a:pPr>
              <a:buFont typeface="Wingdings" panose="05000000000000000000" pitchFamily="2" charset="2"/>
              <a:buChar char="ü"/>
            </a:pPr>
            <a:r>
              <a:rPr lang="en-GB" dirty="0">
                <a:effectLst/>
              </a:rPr>
              <a:t>The concept of Social Economy</a:t>
            </a:r>
          </a:p>
          <a:p>
            <a:pPr>
              <a:buFont typeface="Wingdings" panose="05000000000000000000" pitchFamily="2" charset="2"/>
              <a:buChar char="ü"/>
            </a:pPr>
            <a:r>
              <a:rPr lang="en-GB" dirty="0">
                <a:effectLst/>
              </a:rPr>
              <a:t>The companies and organizations that consist the social economy</a:t>
            </a:r>
          </a:p>
          <a:p>
            <a:pPr>
              <a:buFont typeface="Wingdings" panose="05000000000000000000" pitchFamily="2" charset="2"/>
              <a:buChar char="ü"/>
            </a:pPr>
            <a:r>
              <a:rPr lang="en-GB" dirty="0">
                <a:effectLst/>
              </a:rPr>
              <a:t>The concept of Social Entrepreneurship</a:t>
            </a:r>
          </a:p>
          <a:p>
            <a:pPr>
              <a:buFont typeface="Wingdings" panose="05000000000000000000" pitchFamily="2" charset="2"/>
              <a:buChar char="ü"/>
            </a:pPr>
            <a:r>
              <a:rPr lang="en-GB" dirty="0">
                <a:effectLst/>
              </a:rPr>
              <a:t>The legislation and operation of social enterprises in Greece</a:t>
            </a:r>
            <a:endParaRPr lang="el-GR" dirty="0">
              <a:effectLst/>
            </a:endParaRPr>
          </a:p>
          <a:p>
            <a:pPr marL="0" indent="0">
              <a:buNone/>
            </a:pPr>
            <a:endParaRPr lang="el-GR" sz="2800" dirty="0">
              <a:effectLst/>
            </a:endParaRPr>
          </a:p>
          <a:p>
            <a:pPr marL="0" indent="0">
              <a:buNone/>
            </a:pPr>
            <a:endParaRPr lang="el-GR" sz="2800" dirty="0">
              <a:effectLst/>
            </a:endParaRPr>
          </a:p>
        </p:txBody>
      </p:sp>
      <p:pic>
        <p:nvPicPr>
          <p:cNvPr id="7" name="Εικόνα 6">
            <a:extLst>
              <a:ext uri="{FF2B5EF4-FFF2-40B4-BE49-F238E27FC236}">
                <a16:creationId xmlns:a16="http://schemas.microsoft.com/office/drawing/2014/main" id="{484A85D3-FB9D-4EAE-BB61-D1127C2DD3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8" name="Εικόνα 38" descr="Image">
            <a:extLst>
              <a:ext uri="{FF2B5EF4-FFF2-40B4-BE49-F238E27FC236}">
                <a16:creationId xmlns:a16="http://schemas.microsoft.com/office/drawing/2014/main" id="{4CED8022-3AA5-4017-9B8D-C6AE6E60BC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3416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p:txBody>
          <a:bodyPr/>
          <a:lstStyle/>
          <a:p>
            <a:r>
              <a:rPr lang="en-GB" dirty="0"/>
              <a:t>Contents</a:t>
            </a:r>
            <a:endParaRPr lang="en-US" dirty="0"/>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sp>
        <p:nvSpPr>
          <p:cNvPr id="6" name="Segnaposto contenuto 2">
            <a:extLst>
              <a:ext uri="{FF2B5EF4-FFF2-40B4-BE49-F238E27FC236}">
                <a16:creationId xmlns:a16="http://schemas.microsoft.com/office/drawing/2014/main" id="{89274D4A-4BE5-44F5-A681-63073191A39A}"/>
              </a:ext>
            </a:extLst>
          </p:cNvPr>
          <p:cNvSpPr>
            <a:spLocks noGrp="1"/>
          </p:cNvSpPr>
          <p:nvPr>
            <p:ph idx="1"/>
          </p:nvPr>
        </p:nvSpPr>
        <p:spPr>
          <a:xfrm>
            <a:off x="522514" y="1988320"/>
            <a:ext cx="11146974" cy="3907317"/>
          </a:xfrm>
        </p:spPr>
        <p:txBody>
          <a:bodyPr>
            <a:normAutofit/>
          </a:bodyPr>
          <a:lstStyle/>
          <a:p>
            <a:pPr>
              <a:buFont typeface="Wingdings" panose="05000000000000000000" pitchFamily="2" charset="2"/>
              <a:buChar char="Ø"/>
            </a:pPr>
            <a:r>
              <a:rPr lang="en-GB" sz="3600" dirty="0">
                <a:effectLst/>
              </a:rPr>
              <a:t>Social Economy</a:t>
            </a:r>
            <a:endParaRPr lang="el-GR" sz="3600" dirty="0">
              <a:effectLst/>
            </a:endParaRPr>
          </a:p>
          <a:p>
            <a:pPr lvl="1">
              <a:buFont typeface="Wingdings" panose="05000000000000000000" pitchFamily="2" charset="2"/>
              <a:buChar char="§"/>
            </a:pPr>
            <a:r>
              <a:rPr lang="en-GB" sz="3200" dirty="0">
                <a:effectLst/>
              </a:rPr>
              <a:t>Section 1: Definition and basic concepts of Social Economy</a:t>
            </a:r>
          </a:p>
          <a:p>
            <a:pPr lvl="1">
              <a:buFont typeface="Wingdings" panose="05000000000000000000" pitchFamily="2" charset="2"/>
              <a:buChar char="§"/>
            </a:pPr>
            <a:r>
              <a:rPr lang="en-GB" sz="3200" dirty="0">
                <a:effectLst/>
              </a:rPr>
              <a:t>Section 2: Introduction to Social Entrepreneurship</a:t>
            </a:r>
          </a:p>
          <a:p>
            <a:pPr lvl="1">
              <a:buFont typeface="Wingdings" panose="05000000000000000000" pitchFamily="2" charset="2"/>
              <a:buChar char="§"/>
            </a:pPr>
            <a:r>
              <a:rPr lang="en-GB" sz="3200" dirty="0">
                <a:effectLst/>
              </a:rPr>
              <a:t>Section 3: Operation of social enterprises in Greece and EU</a:t>
            </a:r>
          </a:p>
          <a:p>
            <a:pPr lvl="1">
              <a:buFont typeface="Wingdings" panose="05000000000000000000" pitchFamily="2" charset="2"/>
              <a:buChar char="§"/>
            </a:pPr>
            <a:r>
              <a:rPr lang="en-GB" sz="3200" dirty="0">
                <a:effectLst/>
              </a:rPr>
              <a:t>Section 4: Legislation of social economy and social entrepreneurship in Greece</a:t>
            </a:r>
            <a:endParaRPr lang="el-GR" sz="3200" dirty="0">
              <a:effectLst/>
            </a:endParaRPr>
          </a:p>
        </p:txBody>
      </p:sp>
      <p:pic>
        <p:nvPicPr>
          <p:cNvPr id="7" name="Εικόνα 6">
            <a:extLst>
              <a:ext uri="{FF2B5EF4-FFF2-40B4-BE49-F238E27FC236}">
                <a16:creationId xmlns:a16="http://schemas.microsoft.com/office/drawing/2014/main" id="{4EBBAA9A-7AF6-4FC2-B716-413B5499FC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8" name="Εικόνα 38" descr="Image">
            <a:extLst>
              <a:ext uri="{FF2B5EF4-FFF2-40B4-BE49-F238E27FC236}">
                <a16:creationId xmlns:a16="http://schemas.microsoft.com/office/drawing/2014/main" id="{C567E3BB-2601-40D5-B835-7E047CABC6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095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a:xfrm>
            <a:off x="1498925" y="2755991"/>
            <a:ext cx="9995072" cy="1645879"/>
          </a:xfrm>
        </p:spPr>
        <p:txBody>
          <a:bodyPr>
            <a:normAutofit/>
          </a:bodyPr>
          <a:lstStyle/>
          <a:p>
            <a:r>
              <a:rPr lang="en-GB" sz="3600" dirty="0">
                <a:effectLst/>
              </a:rPr>
              <a:t>Section 1: Definition and basic concepts of Social Economy</a:t>
            </a:r>
            <a:br>
              <a:rPr lang="el-GR" sz="3600" dirty="0">
                <a:effectLst/>
              </a:rPr>
            </a:br>
            <a:endParaRPr lang="en-US" dirty="0"/>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8" name="Εικόνα 7">
            <a:extLst>
              <a:ext uri="{FF2B5EF4-FFF2-40B4-BE49-F238E27FC236}">
                <a16:creationId xmlns:a16="http://schemas.microsoft.com/office/drawing/2014/main" id="{EB0F8AE1-5AF1-4C52-8DAE-65E382E316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6" name="Εικόνα 38" descr="Image">
            <a:extLst>
              <a:ext uri="{FF2B5EF4-FFF2-40B4-BE49-F238E27FC236}">
                <a16:creationId xmlns:a16="http://schemas.microsoft.com/office/drawing/2014/main" id="{D442DD0E-A030-41A1-A28A-CF763E0D0C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9285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br>
              <a:rPr lang="en-GB" dirty="0"/>
            </a:br>
            <a:r>
              <a:rPr lang="en-GB" dirty="0"/>
              <a:t>The Institution of the Social Economy</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73331"/>
            <a:ext cx="11146974" cy="3907317"/>
          </a:xfrm>
        </p:spPr>
        <p:txBody>
          <a:bodyPr>
            <a:normAutofit/>
          </a:bodyPr>
          <a:lstStyle/>
          <a:p>
            <a:pPr marL="0" indent="0" algn="just">
              <a:buNone/>
            </a:pPr>
            <a:r>
              <a:rPr lang="en-GB" sz="2800" dirty="0">
                <a:effectLst/>
                <a:ea typeface="Calibri" panose="020F0502020204030204" pitchFamily="34" charset="0"/>
              </a:rPr>
              <a:t>The term "social economy" was first appeared in the early 19th century as a means of reviewing the value of the market and political economy.</a:t>
            </a:r>
          </a:p>
          <a:p>
            <a:pPr marL="0" indent="0" algn="just">
              <a:buNone/>
            </a:pPr>
            <a:r>
              <a:rPr lang="en-GB" sz="2800" dirty="0">
                <a:effectLst/>
                <a:ea typeface="Calibri" panose="020F0502020204030204" pitchFamily="34" charset="0"/>
              </a:rPr>
              <a:t>In recent decades, the social economy has been seen as a branch of economic activity between the public and private sector that aims to find solutions to new social challenges through innovative organizational forms to contribute to a social and political transformation.</a:t>
            </a:r>
          </a:p>
          <a:p>
            <a:pPr marL="0" indent="0" algn="just">
              <a:buNone/>
            </a:pPr>
            <a:r>
              <a:rPr lang="en-GB" sz="2800" dirty="0">
                <a:effectLst/>
                <a:ea typeface="Calibri" panose="020F0502020204030204" pitchFamily="34" charset="0"/>
              </a:rPr>
              <a:t>In Greece, as an activity, the social economy is historically connected with the creation of various cooperatives.</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E63F471C-298D-467C-BA53-F1629192DF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002E8054-B679-4129-B8AF-79810590B7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7557737"/>
      </p:ext>
    </p:extLst>
  </p:cSld>
  <p:clrMapOvr>
    <a:masterClrMapping/>
  </p:clrMapOvr>
</p:sld>
</file>

<file path=ppt/theme/theme1.xml><?xml version="1.0" encoding="utf-8"?>
<a:theme xmlns:a="http://schemas.openxmlformats.org/drawingml/2006/main" name="Tema di Office">
  <a:themeElements>
    <a:clrScheme name="Personalizzato 11">
      <a:dk1>
        <a:srgbClr val="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silient">
      <a:majorFont>
        <a:latin typeface="Abadi"/>
        <a:ea typeface=""/>
        <a:cs typeface=""/>
      </a:majorFont>
      <a:minorFont>
        <a:latin typeface="Duba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2613</TotalTime>
  <Words>5440</Words>
  <Application>Microsoft Office PowerPoint</Application>
  <PresentationFormat>Ευρεία οθόνη</PresentationFormat>
  <Paragraphs>377</Paragraphs>
  <Slides>58</Slides>
  <Notes>15</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58</vt:i4>
      </vt:variant>
    </vt:vector>
  </HeadingPairs>
  <TitlesOfParts>
    <vt:vector size="66" baseType="lpstr">
      <vt:lpstr>Abadi</vt:lpstr>
      <vt:lpstr>Arial</vt:lpstr>
      <vt:lpstr>Calibri</vt:lpstr>
      <vt:lpstr>Dubai</vt:lpstr>
      <vt:lpstr>Tahoma</vt:lpstr>
      <vt:lpstr>Times New Roman</vt:lpstr>
      <vt:lpstr>Wingdings</vt:lpstr>
      <vt:lpstr>Tema di Office</vt:lpstr>
      <vt:lpstr>Social Economy </vt:lpstr>
      <vt:lpstr>License</vt:lpstr>
      <vt:lpstr>Funding </vt:lpstr>
      <vt:lpstr>Summary</vt:lpstr>
      <vt:lpstr>To whom does it concern?</vt:lpstr>
      <vt:lpstr>Completing the topic the learner will be informed about:</vt:lpstr>
      <vt:lpstr>Contents</vt:lpstr>
      <vt:lpstr>Section 1: Definition and basic concepts of Social Economy </vt:lpstr>
      <vt:lpstr> The Institution of the Social Economy</vt:lpstr>
      <vt:lpstr>The Institution of the Social Economy</vt:lpstr>
      <vt:lpstr>Social Economy, what is it?</vt:lpstr>
      <vt:lpstr>What does the Social Economy include?</vt:lpstr>
      <vt:lpstr>Principles of Social Economy</vt:lpstr>
      <vt:lpstr>The Social Economy and other sectors of the Economy</vt:lpstr>
      <vt:lpstr>Social economy goals</vt:lpstr>
      <vt:lpstr>Social economy goals</vt:lpstr>
      <vt:lpstr>Social economy goals</vt:lpstr>
      <vt:lpstr>Institutions of Social and Solidarity Economy - KALO (Europe)</vt:lpstr>
      <vt:lpstr>Institutions of Social and Solidarity Economy - KALO (Europe)</vt:lpstr>
      <vt:lpstr>Institutions of Social and Solidarity Economy - KALO (Europe)</vt:lpstr>
      <vt:lpstr>Institutions of Social and Solidarity Economy - KALO (Europe)</vt:lpstr>
      <vt:lpstr>Institutions of Social and Solidarity Economy - KALO (Europe)</vt:lpstr>
      <vt:lpstr>Cooperatives</vt:lpstr>
      <vt:lpstr>Mutual insurance companies</vt:lpstr>
      <vt:lpstr>Associations / Unions</vt:lpstr>
      <vt:lpstr>Institutions</vt:lpstr>
      <vt:lpstr>Social economy in the EU</vt:lpstr>
      <vt:lpstr>Social economy in Greece</vt:lpstr>
      <vt:lpstr>Section 2: Introduction to Social Entrepreneurship</vt:lpstr>
      <vt:lpstr>Defining social entrepreneurship</vt:lpstr>
      <vt:lpstr>Social enterprises</vt:lpstr>
      <vt:lpstr>Characteristics of social enterprises</vt:lpstr>
      <vt:lpstr>Principles of social entrepreneurship</vt:lpstr>
      <vt:lpstr>Principles of social entrepreneurship</vt:lpstr>
      <vt:lpstr>Traditional associations / NGOs vs Social Enterprise</vt:lpstr>
      <vt:lpstr>Traditional enterprises vs Social Enterprise</vt:lpstr>
      <vt:lpstr>The position of the Social Enterprise</vt:lpstr>
      <vt:lpstr>Section 3: Operation of social enterprises in Greece and EU</vt:lpstr>
      <vt:lpstr>Activities of Social Enterprises</vt:lpstr>
      <vt:lpstr>Legal Forms of Social and Solidarity Economy Bodies - K.AL.O (Greece)</vt:lpstr>
      <vt:lpstr>Legal Forms of Social and Solidarity Economy Bodies - K.AL.O (Greece)</vt:lpstr>
      <vt:lpstr>Legal Forms of Social and Solidarity Economy Bodies - K.AL.O (Greece)</vt:lpstr>
      <vt:lpstr>Challenges</vt:lpstr>
      <vt:lpstr>How do I start a Koin.S.EP.?</vt:lpstr>
      <vt:lpstr>Financing Κoin.S.EP.</vt:lpstr>
      <vt:lpstr>Financing Κoin.S.EP.</vt:lpstr>
      <vt:lpstr>Section 4: Legislation of social economy and social entrepreneurship in Greece</vt:lpstr>
      <vt:lpstr>Legislation in Greece</vt:lpstr>
      <vt:lpstr>L.4019/2011</vt:lpstr>
      <vt:lpstr>L.4019/2011</vt:lpstr>
      <vt:lpstr>Koin.S.Ep. The Social Economy Agency in Greece</vt:lpstr>
      <vt:lpstr>Koin.S.Ep. The Social Economy Agency in Greece</vt:lpstr>
      <vt:lpstr>Koin.S.Ep. The Social Economy Agency in Greece</vt:lpstr>
      <vt:lpstr>L.4430/2016</vt:lpstr>
      <vt:lpstr>Conclusions</vt:lpstr>
      <vt:lpstr>Conclusions</vt:lpstr>
      <vt:lpstr>FURTHER STUDY</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Sandra Rainero</dc:creator>
  <cp:lastModifiedBy>Nadia Karra</cp:lastModifiedBy>
  <cp:revision>310</cp:revision>
  <dcterms:created xsi:type="dcterms:W3CDTF">2018-06-06T09:50:20Z</dcterms:created>
  <dcterms:modified xsi:type="dcterms:W3CDTF">2021-02-22T11:10:53Z</dcterms:modified>
</cp:coreProperties>
</file>