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60"/>
  </p:notesMasterIdLst>
  <p:sldIdLst>
    <p:sldId id="256" r:id="rId2"/>
    <p:sldId id="257" r:id="rId3"/>
    <p:sldId id="265" r:id="rId4"/>
    <p:sldId id="333" r:id="rId5"/>
    <p:sldId id="291" r:id="rId6"/>
    <p:sldId id="326" r:id="rId7"/>
    <p:sldId id="327" r:id="rId8"/>
    <p:sldId id="328" r:id="rId9"/>
    <p:sldId id="258" r:id="rId10"/>
    <p:sldId id="334" r:id="rId11"/>
    <p:sldId id="340" r:id="rId12"/>
    <p:sldId id="362" r:id="rId13"/>
    <p:sldId id="352" r:id="rId14"/>
    <p:sldId id="357" r:id="rId15"/>
    <p:sldId id="348" r:id="rId16"/>
    <p:sldId id="349" r:id="rId17"/>
    <p:sldId id="350" r:id="rId18"/>
    <p:sldId id="269" r:id="rId19"/>
    <p:sldId id="271" r:id="rId20"/>
    <p:sldId id="318" r:id="rId21"/>
    <p:sldId id="292" r:id="rId22"/>
    <p:sldId id="293" r:id="rId23"/>
    <p:sldId id="335" r:id="rId24"/>
    <p:sldId id="336" r:id="rId25"/>
    <p:sldId id="337" r:id="rId26"/>
    <p:sldId id="338" r:id="rId27"/>
    <p:sldId id="324" r:id="rId28"/>
    <p:sldId id="342" r:id="rId29"/>
    <p:sldId id="329" r:id="rId30"/>
    <p:sldId id="343" r:id="rId31"/>
    <p:sldId id="363" r:id="rId32"/>
    <p:sldId id="339" r:id="rId33"/>
    <p:sldId id="355" r:id="rId34"/>
    <p:sldId id="356" r:id="rId35"/>
    <p:sldId id="302" r:id="rId36"/>
    <p:sldId id="367" r:id="rId37"/>
    <p:sldId id="369" r:id="rId38"/>
    <p:sldId id="361" r:id="rId39"/>
    <p:sldId id="320" r:id="rId40"/>
    <p:sldId id="299" r:id="rId41"/>
    <p:sldId id="373" r:id="rId42"/>
    <p:sldId id="374" r:id="rId43"/>
    <p:sldId id="321" r:id="rId44"/>
    <p:sldId id="370" r:id="rId45"/>
    <p:sldId id="371" r:id="rId46"/>
    <p:sldId id="372" r:id="rId47"/>
    <p:sldId id="331" r:id="rId48"/>
    <p:sldId id="341" r:id="rId49"/>
    <p:sldId id="360" r:id="rId50"/>
    <p:sldId id="344" r:id="rId51"/>
    <p:sldId id="346" r:id="rId52"/>
    <p:sldId id="345" r:id="rId53"/>
    <p:sldId id="347" r:id="rId54"/>
    <p:sldId id="365" r:id="rId55"/>
    <p:sldId id="366" r:id="rId56"/>
    <p:sldId id="332" r:id="rId57"/>
    <p:sldId id="268" r:id="rId58"/>
    <p:sldId id="263"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458C"/>
    <a:srgbClr val="84C246"/>
    <a:srgbClr val="289477"/>
    <a:srgbClr val="FBBE00"/>
    <a:srgbClr val="97A4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85314" autoAdjust="0"/>
  </p:normalViewPr>
  <p:slideViewPr>
    <p:cSldViewPr snapToGrid="0" showGuides="1">
      <p:cViewPr varScale="1">
        <p:scale>
          <a:sx n="73" d="100"/>
          <a:sy n="73" d="100"/>
        </p:scale>
        <p:origin x="1238"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C411AD-C2A9-4380-BC8E-EE3F7733D66F}" type="datetimeFigureOut">
              <a:rPr lang="en-GB" smtClean="0"/>
              <a:t>23/02/2021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1D3995-45DE-4171-9989-AEF600047899}" type="slidenum">
              <a:rPr lang="en-GB" smtClean="0"/>
              <a:t>‹#›</a:t>
            </a:fld>
            <a:endParaRPr lang="en-GB"/>
          </a:p>
        </p:txBody>
      </p:sp>
    </p:spTree>
    <p:extLst>
      <p:ext uri="{BB962C8B-B14F-4D97-AF65-F5344CB8AC3E}">
        <p14:creationId xmlns:p14="http://schemas.microsoft.com/office/powerpoint/2010/main" val="3897853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b="0" i="0" dirty="0">
                <a:solidFill>
                  <a:srgbClr val="000000"/>
                </a:solidFill>
                <a:effectLst/>
                <a:latin typeface="Lucida Sans Unicode" panose="020B0602030504020204" pitchFamily="34" charset="0"/>
              </a:rPr>
              <a:t>Σύμφωνα με τον Ν.4019/2011, «Συλλογικός Σκοπός» είναι η προώθηση των δράσεων συλλογικότητας και η προστασία των συλλογικών αγαθών μέσω αναπτυξιακών, οικονομικών και κοινωνικών πρωτοβουλιών τοπικού, περιφερειακού ή ευρύτερου χαρακτήρα. Ως τέτοιες δράσεις νοούνται ιδίως οι πολιτιστικές, οι περιβαλλοντικές, οι οικολογικές δραστηριότητες, η αξιοποίηση και ανάδειξη τοπικών προϊόντων, η παροχή κοινωνικών υπηρεσιών.</a:t>
            </a:r>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11</a:t>
            </a:fld>
            <a:endParaRPr lang="en-GB"/>
          </a:p>
        </p:txBody>
      </p:sp>
    </p:spTree>
    <p:extLst>
      <p:ext uri="{BB962C8B-B14F-4D97-AF65-F5344CB8AC3E}">
        <p14:creationId xmlns:p14="http://schemas.microsoft.com/office/powerpoint/2010/main" val="2079773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***Ευρωπαϊκή Επιτροπή, Γ.Δ. Απασχόλησης και Κοινωνικών Υποθέσεων (2003), OECD, Social </a:t>
            </a:r>
            <a:r>
              <a:rPr lang="el-GR" dirty="0" err="1"/>
              <a:t>enterprises</a:t>
            </a:r>
            <a:r>
              <a:rPr lang="el-GR" dirty="0"/>
              <a:t> (1999), </a:t>
            </a:r>
            <a:r>
              <a:rPr lang="el-GR" dirty="0" err="1"/>
              <a:t>Borzaga</a:t>
            </a:r>
            <a:r>
              <a:rPr lang="el-GR" dirty="0"/>
              <a:t> C. &amp; </a:t>
            </a:r>
            <a:r>
              <a:rPr lang="el-GR" dirty="0" err="1"/>
              <a:t>Defourny</a:t>
            </a:r>
            <a:r>
              <a:rPr lang="el-GR" dirty="0"/>
              <a:t> J. (επιμέλεια), 2001, σελ. 16-18.</a:t>
            </a:r>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32</a:t>
            </a:fld>
            <a:endParaRPr lang="en-GB"/>
          </a:p>
        </p:txBody>
      </p:sp>
    </p:spTree>
    <p:extLst>
      <p:ext uri="{BB962C8B-B14F-4D97-AF65-F5344CB8AC3E}">
        <p14:creationId xmlns:p14="http://schemas.microsoft.com/office/powerpoint/2010/main" val="1913299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buFont typeface="Wingdings" panose="05000000000000000000" pitchFamily="2" charset="2"/>
              <a:buChar char="ü"/>
            </a:pPr>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33</a:t>
            </a:fld>
            <a:endParaRPr lang="en-GB"/>
          </a:p>
        </p:txBody>
      </p:sp>
    </p:spTree>
    <p:extLst>
      <p:ext uri="{BB962C8B-B14F-4D97-AF65-F5344CB8AC3E}">
        <p14:creationId xmlns:p14="http://schemas.microsoft.com/office/powerpoint/2010/main" val="2642871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buFont typeface="Wingdings" panose="05000000000000000000" pitchFamily="2" charset="2"/>
              <a:buNone/>
            </a:pPr>
            <a:r>
              <a:rPr lang="el-GR" dirty="0"/>
              <a:t>***</a:t>
            </a:r>
            <a:r>
              <a:rPr lang="el-GR" dirty="0" err="1"/>
              <a:t>Κετζετσοπούλου</a:t>
            </a:r>
            <a:r>
              <a:rPr lang="el-GR" dirty="0"/>
              <a:t>, Μ. (2005), </a:t>
            </a:r>
            <a:r>
              <a:rPr lang="el-GR" dirty="0" err="1"/>
              <a:t>ό.π</a:t>
            </a:r>
            <a:r>
              <a:rPr lang="el-GR" dirty="0"/>
              <a:t>.: σελ. 12</a:t>
            </a:r>
          </a:p>
          <a:p>
            <a:pPr>
              <a:buFont typeface="Wingdings" panose="05000000000000000000" pitchFamily="2" charset="2"/>
              <a:buNone/>
            </a:pPr>
            <a:endParaRPr lang="el-GR" dirty="0"/>
          </a:p>
          <a:p>
            <a:pPr>
              <a:buFont typeface="Wingdings" panose="05000000000000000000" pitchFamily="2" charset="2"/>
              <a:buNone/>
            </a:pPr>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34</a:t>
            </a:fld>
            <a:endParaRPr lang="en-GB"/>
          </a:p>
        </p:txBody>
      </p:sp>
    </p:spTree>
    <p:extLst>
      <p:ext uri="{BB962C8B-B14F-4D97-AF65-F5344CB8AC3E}">
        <p14:creationId xmlns:p14="http://schemas.microsoft.com/office/powerpoint/2010/main" val="23826560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b="1" dirty="0">
                <a:effectLst/>
              </a:rPr>
              <a:t>α. Οι Κοινωνικές Συνεταιριστικές Επιχειρήσεις </a:t>
            </a:r>
            <a:r>
              <a:rPr lang="el-GR" sz="1200" dirty="0">
                <a:effectLst/>
              </a:rPr>
              <a:t>του άρθρου 14 του Ν.4430/2016, ΦΕΚ 205/Α/31-10-2016,</a:t>
            </a:r>
          </a:p>
          <a:p>
            <a:r>
              <a:rPr lang="el-GR" sz="1200" b="1" dirty="0">
                <a:effectLst/>
              </a:rPr>
              <a:t>β. οι Κοινωνικοί Συνεταιρισμοί Περιορισμένης Ευθύνης (</a:t>
            </a:r>
            <a:r>
              <a:rPr lang="el-GR" sz="1200" b="1" dirty="0" err="1">
                <a:effectLst/>
              </a:rPr>
              <a:t>Κοι.Σ.Π.Ε</a:t>
            </a:r>
            <a:r>
              <a:rPr lang="el-GR" sz="1200" b="1" dirty="0">
                <a:effectLst/>
              </a:rPr>
              <a:t>.) </a:t>
            </a:r>
            <a:r>
              <a:rPr lang="el-GR" sz="1200" dirty="0">
                <a:effectLst/>
              </a:rPr>
              <a:t>που </a:t>
            </a:r>
            <a:r>
              <a:rPr lang="el-GR" sz="1200" dirty="0" err="1">
                <a:effectLst/>
              </a:rPr>
              <a:t>διέπονται</a:t>
            </a:r>
            <a:r>
              <a:rPr lang="el-GR" sz="1200" dirty="0">
                <a:effectLst/>
              </a:rPr>
              <a:t> από το άρθρο 12 του Ν.2716/1999 (Α’ 96), συμπληρωματικά από τις διατάξεις του Ν. 1667/1986 (Α’196), του άρθρου 12 του Ν. 3842/ 2010 (Α’ 58) και του Ν.4430/2016, ΦΕΚ 205/Α/31-10-2016,</a:t>
            </a:r>
          </a:p>
          <a:p>
            <a:r>
              <a:rPr lang="el-GR" sz="1200" b="1" dirty="0">
                <a:effectLst/>
              </a:rPr>
              <a:t>γ. οι Συνεταιρισμοί Εργαζομένων, που συστήνονται με το άρθρο 24 του Ν.4430/2016, ΦΕΚ 205/Α/31-10-2016 ,</a:t>
            </a:r>
          </a:p>
          <a:p>
            <a:endParaRPr lang="el-GR" sz="1200" b="1" dirty="0">
              <a:effectLst/>
            </a:endParaRPr>
          </a:p>
          <a:p>
            <a:r>
              <a:rPr lang="el-GR" sz="1200" b="1" dirty="0">
                <a:effectLst/>
              </a:rPr>
              <a:t>δ. οποιοδήποτε άλλο μη μονοπρόσωπο νομικό πρόσωπο, εφόσον έχει αποκτήσει νομική προσωπικότητα, όπως ιδίως αγροτικοί συνεταιρισμοί του Ν. 4384/2016 (Α’ 78), αστικοί συνεταιρισμοί του Ν. 1667/1986, Αστικές Εταιρίες των άρθρων 741 </a:t>
            </a:r>
            <a:r>
              <a:rPr lang="el-GR" sz="1200" b="1" dirty="0" err="1">
                <a:effectLst/>
              </a:rPr>
              <a:t>επ</a:t>
            </a:r>
            <a:r>
              <a:rPr lang="el-GR" sz="1200" b="1" dirty="0">
                <a:effectLst/>
              </a:rPr>
              <a:t>. του Α.Κ., εφόσον σωρευτικά συντρέχουν οι εξής προϋποθέσεις:</a:t>
            </a:r>
          </a:p>
          <a:p>
            <a:endParaRPr lang="el-GR" sz="1200" b="1" dirty="0">
              <a:effectLst/>
            </a:endParaRPr>
          </a:p>
          <a:p>
            <a:r>
              <a:rPr lang="el-GR" sz="1200" b="1" dirty="0" err="1">
                <a:effectLst/>
              </a:rPr>
              <a:t>αα</a:t>
            </a:r>
            <a:r>
              <a:rPr lang="el-GR" sz="1200" b="1" dirty="0">
                <a:effectLst/>
              </a:rPr>
              <a:t>) Αναπτύσσει δραστηριότητες συλλογικής και κοινωνικής ωφέλειας, όπως ορίζονται στις παραγράφους 2 και 3 του άρθρου 2.</a:t>
            </a:r>
          </a:p>
          <a:p>
            <a:endParaRPr lang="el-GR" sz="1200" b="1" dirty="0">
              <a:effectLst/>
            </a:endParaRPr>
          </a:p>
          <a:p>
            <a:r>
              <a:rPr lang="el-GR" sz="1200" b="1" dirty="0" err="1">
                <a:effectLst/>
              </a:rPr>
              <a:t>ββ</a:t>
            </a:r>
            <a:r>
              <a:rPr lang="el-GR" sz="1200" b="1" dirty="0">
                <a:effectLst/>
              </a:rPr>
              <a:t>) Μεριμνά για την πληροφόρηση και τη συμμετοχή των μελών του και εφαρμόζει δημοκρατικό σύστημα λήψης αποφάσεων, σύμφωνα με την αρχή ένα μέλος μία ψήφος, ανεξάρτητα από τη συνεισφορά κάθε μέλους.</a:t>
            </a:r>
          </a:p>
          <a:p>
            <a:endParaRPr lang="el-GR" sz="1200" b="1" dirty="0">
              <a:effectLst/>
            </a:endParaRPr>
          </a:p>
          <a:p>
            <a:r>
              <a:rPr lang="el-GR" sz="1200" b="1" dirty="0" err="1">
                <a:effectLst/>
              </a:rPr>
              <a:t>γγ</a:t>
            </a:r>
            <a:r>
              <a:rPr lang="el-GR" sz="1200" b="1" dirty="0">
                <a:effectLst/>
              </a:rPr>
              <a:t>) Το καταστατικό του προβλέπει περιορισμούς στη διανομή του ως εξής:</a:t>
            </a:r>
          </a:p>
          <a:p>
            <a:endParaRPr lang="el-GR" sz="1200" b="1" dirty="0">
              <a:effectLst/>
            </a:endParaRPr>
          </a:p>
          <a:p>
            <a:r>
              <a:rPr lang="el-GR" sz="1200" b="1" dirty="0">
                <a:effectLst/>
              </a:rPr>
              <a:t>i. ποσοστό τουλάχιστον 5% διατίθεται για το σχηματισμό αποθεματικού,</a:t>
            </a:r>
          </a:p>
          <a:p>
            <a:endParaRPr lang="el-GR" sz="1200" b="1" dirty="0">
              <a:effectLst/>
            </a:endParaRPr>
          </a:p>
          <a:p>
            <a:r>
              <a:rPr lang="el-GR" sz="1200" b="1" dirty="0" err="1">
                <a:effectLst/>
              </a:rPr>
              <a:t>ii</a:t>
            </a:r>
            <a:r>
              <a:rPr lang="el-GR" sz="1200" b="1" dirty="0">
                <a:effectLst/>
              </a:rPr>
              <a:t>. ποσοστό έως 35% αποδίδεται στους εργαζόμενους του Φορέα, εκτός κι αν τα 2/3 των μελών της Γενικής Συνέλευσης αποφασίσουν αιτιολογημένα τη διάθεση του ποσοστού αυτού σε δραστηριότητες του στοιχείου </a:t>
            </a:r>
            <a:r>
              <a:rPr lang="el-GR" sz="1200" b="1" dirty="0" err="1">
                <a:effectLst/>
              </a:rPr>
              <a:t>iii</a:t>
            </a:r>
            <a:r>
              <a:rPr lang="el-GR" sz="1200" b="1" dirty="0">
                <a:effectLst/>
              </a:rPr>
              <a:t>,</a:t>
            </a:r>
          </a:p>
          <a:p>
            <a:endParaRPr lang="el-GR" sz="1200" b="1" dirty="0">
              <a:effectLst/>
            </a:endParaRPr>
          </a:p>
          <a:p>
            <a:r>
              <a:rPr lang="el-GR" sz="1200" b="1" dirty="0" err="1">
                <a:effectLst/>
              </a:rPr>
              <a:t>iii</a:t>
            </a:r>
            <a:r>
              <a:rPr lang="el-GR" sz="1200" b="1" dirty="0">
                <a:effectLst/>
              </a:rPr>
              <a:t>.  το υπόλοιπο διατίθεται για τη δημιουργία νέων θέσεων εργασίας και τη διεύρυνση της παραγωγικής του δραστηριότητας.</a:t>
            </a:r>
          </a:p>
          <a:p>
            <a:endParaRPr lang="el-GR" sz="1200" b="1" dirty="0">
              <a:effectLst/>
            </a:endParaRPr>
          </a:p>
          <a:p>
            <a:r>
              <a:rPr lang="el-GR" sz="1200" b="1" dirty="0" err="1">
                <a:effectLst/>
              </a:rPr>
              <a:t>δδ</a:t>
            </a:r>
            <a:r>
              <a:rPr lang="el-GR" sz="1200" b="1" dirty="0">
                <a:effectLst/>
              </a:rPr>
              <a:t>) Εφαρμόζει σύστημα σύγκλισης στην αμοιβή της εργασίας, κατά το οποίο ο ανώτατος καθαρός μισθός δεν μπορεί να υπερβαίνει περισσότερο από τρεις φορές τον κατώτατο, εκτός και αν τα 2/3 των μελών της Γενικής Συνέλευσης αποφασίσουν διαφορετικά. Η υποχρέωση του προηγούμενου εδαφίου ισχύει και σε οποιαδήποτε μορφή σύμπραξης δύο ή περισσότερων Φορέων ΚΑΛΟ.</a:t>
            </a:r>
          </a:p>
          <a:p>
            <a:endParaRPr lang="el-GR" sz="1200" b="1" dirty="0">
              <a:effectLst/>
            </a:endParaRPr>
          </a:p>
          <a:p>
            <a:r>
              <a:rPr lang="el-GR" sz="1200" b="1" dirty="0" err="1">
                <a:effectLst/>
              </a:rPr>
              <a:t>εε</a:t>
            </a:r>
            <a:r>
              <a:rPr lang="el-GR" sz="1200" b="1" dirty="0">
                <a:effectLst/>
              </a:rPr>
              <a:t>) Αποβλέπει στην ενδυνάμωση των οικονομικών δραστηριοτήτων του και τη μεγιστοποίηση της παραγόμενης κοινωνικής ωφέλειας μέσω της οριζόντιας και ισότιμης δικτύωσης με άλλους φορείς ΚΑΛΟ.</a:t>
            </a:r>
          </a:p>
          <a:p>
            <a:endParaRPr lang="el-GR" sz="1200" b="1" dirty="0">
              <a:effectLst/>
            </a:endParaRPr>
          </a:p>
          <a:p>
            <a:r>
              <a:rPr lang="el-GR" sz="1200" b="1" dirty="0" err="1">
                <a:effectLst/>
              </a:rPr>
              <a:t>στστ</a:t>
            </a:r>
            <a:r>
              <a:rPr lang="el-GR" sz="1200" b="1" dirty="0">
                <a:effectLst/>
              </a:rPr>
              <a:t>) Δεν έχει ιδρυθεί και δεν διοικείται άμεσα ή έμμεσα από Ν.Π. Δ.Δ . ή Ο.Τ.Α. α’ ή β’ βαθμού ή από άλλο νομικό πρόσωπο του ευρύτερου δημόσιου τομέα.</a:t>
            </a:r>
            <a:endParaRPr lang="en-US" sz="1100" dirty="0">
              <a:solidFill>
                <a:srgbClr val="0F458C"/>
              </a:solidFill>
              <a:effectLst/>
            </a:endParaRPr>
          </a:p>
          <a:p>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40</a:t>
            </a:fld>
            <a:endParaRPr lang="en-GB"/>
          </a:p>
        </p:txBody>
      </p:sp>
    </p:spTree>
    <p:extLst>
      <p:ext uri="{BB962C8B-B14F-4D97-AF65-F5344CB8AC3E}">
        <p14:creationId xmlns:p14="http://schemas.microsoft.com/office/powerpoint/2010/main" val="1830870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b="1" dirty="0">
                <a:effectLst/>
              </a:rPr>
              <a:t>α. Οι Κοινωνικές Συνεταιριστικές Επιχειρήσεις </a:t>
            </a:r>
            <a:r>
              <a:rPr lang="el-GR" sz="1200" dirty="0">
                <a:effectLst/>
              </a:rPr>
              <a:t>του άρθρου 14 του Ν.4430/2016, ΦΕΚ 205/Α/31-10-2016,</a:t>
            </a:r>
          </a:p>
          <a:p>
            <a:r>
              <a:rPr lang="el-GR" sz="1200" b="1" dirty="0">
                <a:effectLst/>
              </a:rPr>
              <a:t>β. οι Κοινωνικοί Συνεταιρισμοί Περιορισμένης Ευθύνης (</a:t>
            </a:r>
            <a:r>
              <a:rPr lang="el-GR" sz="1200" b="1" dirty="0" err="1">
                <a:effectLst/>
              </a:rPr>
              <a:t>Κοι.Σ.Π.Ε</a:t>
            </a:r>
            <a:r>
              <a:rPr lang="el-GR" sz="1200" b="1" dirty="0">
                <a:effectLst/>
              </a:rPr>
              <a:t>.) </a:t>
            </a:r>
            <a:r>
              <a:rPr lang="el-GR" sz="1200" dirty="0">
                <a:effectLst/>
              </a:rPr>
              <a:t>που </a:t>
            </a:r>
            <a:r>
              <a:rPr lang="el-GR" sz="1200" dirty="0" err="1">
                <a:effectLst/>
              </a:rPr>
              <a:t>διέπονται</a:t>
            </a:r>
            <a:r>
              <a:rPr lang="el-GR" sz="1200" dirty="0">
                <a:effectLst/>
              </a:rPr>
              <a:t> από το άρθρο 12 του Ν.2716/1999 (Α’ 96), συμπληρωματικά από τις διατάξεις του Ν. 1667/1986 (Α’196), του άρθρου 12 του Ν. 3842/ 2010 (Α’ 58) και του Ν.4430/2016, ΦΕΚ 205/Α/31-10-2016,</a:t>
            </a:r>
          </a:p>
          <a:p>
            <a:r>
              <a:rPr lang="el-GR" sz="1200" b="1" dirty="0">
                <a:effectLst/>
              </a:rPr>
              <a:t>γ. οι Συνεταιρισμοί Εργαζομένων, που συστήνονται με το άρθρο 24 του Ν.4430/2016, ΦΕΚ 205/Α/31-10-2016 ,</a:t>
            </a:r>
          </a:p>
          <a:p>
            <a:endParaRPr lang="el-GR" sz="1200" b="1" dirty="0">
              <a:effectLst/>
            </a:endParaRPr>
          </a:p>
          <a:p>
            <a:r>
              <a:rPr lang="el-GR" sz="1200" b="1" dirty="0">
                <a:effectLst/>
              </a:rPr>
              <a:t>δ. οποιοδήποτε άλλο μη μονοπρόσωπο νομικό πρόσωπο, εφόσον έχει αποκτήσει νομική προσωπικότητα, όπως ιδίως αγροτικοί συνεταιρισμοί του Ν. 4384/2016 (Α’ 78), αστικοί συνεταιρισμοί του Ν. 1667/1986, Αστικές Εταιρίες των άρθρων 741 </a:t>
            </a:r>
            <a:r>
              <a:rPr lang="el-GR" sz="1200" b="1" dirty="0" err="1">
                <a:effectLst/>
              </a:rPr>
              <a:t>επ</a:t>
            </a:r>
            <a:r>
              <a:rPr lang="el-GR" sz="1200" b="1" dirty="0">
                <a:effectLst/>
              </a:rPr>
              <a:t>. του Α.Κ., εφόσον σωρευτικά συντρέχουν οι εξής προϋποθέσεις:</a:t>
            </a:r>
          </a:p>
          <a:p>
            <a:endParaRPr lang="el-GR" sz="1200" b="1" dirty="0">
              <a:effectLst/>
            </a:endParaRPr>
          </a:p>
          <a:p>
            <a:r>
              <a:rPr lang="el-GR" sz="1200" b="1" dirty="0" err="1">
                <a:effectLst/>
              </a:rPr>
              <a:t>αα</a:t>
            </a:r>
            <a:r>
              <a:rPr lang="el-GR" sz="1200" b="1" dirty="0">
                <a:effectLst/>
              </a:rPr>
              <a:t>) Αναπτύσσει δραστηριότητες συλλογικής και κοινωνικής ωφέλειας, όπως ορίζονται στις παραγράφους 2 και 3 του άρθρου 2.</a:t>
            </a:r>
          </a:p>
          <a:p>
            <a:endParaRPr lang="el-GR" sz="1200" b="1" dirty="0">
              <a:effectLst/>
            </a:endParaRPr>
          </a:p>
          <a:p>
            <a:r>
              <a:rPr lang="el-GR" sz="1200" b="1" dirty="0" err="1">
                <a:effectLst/>
              </a:rPr>
              <a:t>ββ</a:t>
            </a:r>
            <a:r>
              <a:rPr lang="el-GR" sz="1200" b="1" dirty="0">
                <a:effectLst/>
              </a:rPr>
              <a:t>) Μεριμνά για την πληροφόρηση και τη συμμετοχή των μελών του και εφαρμόζει δημοκρατικό σύστημα λήψης αποφάσεων, σύμφωνα με την αρχή ένα μέλος μία ψήφος, ανεξάρτητα από τη συνεισφορά κάθε μέλους.</a:t>
            </a:r>
          </a:p>
          <a:p>
            <a:endParaRPr lang="el-GR" sz="1200" b="1" dirty="0">
              <a:effectLst/>
            </a:endParaRPr>
          </a:p>
          <a:p>
            <a:r>
              <a:rPr lang="el-GR" sz="1200" b="1" dirty="0" err="1">
                <a:effectLst/>
              </a:rPr>
              <a:t>γγ</a:t>
            </a:r>
            <a:r>
              <a:rPr lang="el-GR" sz="1200" b="1" dirty="0">
                <a:effectLst/>
              </a:rPr>
              <a:t>) Το καταστατικό του προβλέπει περιορισμούς στη διανομή του ως εξής:</a:t>
            </a:r>
          </a:p>
          <a:p>
            <a:endParaRPr lang="el-GR" sz="1200" b="1" dirty="0">
              <a:effectLst/>
            </a:endParaRPr>
          </a:p>
          <a:p>
            <a:r>
              <a:rPr lang="el-GR" sz="1200" b="1" dirty="0">
                <a:effectLst/>
              </a:rPr>
              <a:t>i. ποσοστό τουλάχιστον 5% διατίθεται για το σχηματισμό αποθεματικού,</a:t>
            </a:r>
          </a:p>
          <a:p>
            <a:endParaRPr lang="el-GR" sz="1200" b="1" dirty="0">
              <a:effectLst/>
            </a:endParaRPr>
          </a:p>
          <a:p>
            <a:r>
              <a:rPr lang="el-GR" sz="1200" b="1" dirty="0" err="1">
                <a:effectLst/>
              </a:rPr>
              <a:t>ii</a:t>
            </a:r>
            <a:r>
              <a:rPr lang="el-GR" sz="1200" b="1" dirty="0">
                <a:effectLst/>
              </a:rPr>
              <a:t>. ποσοστό έως 35% αποδίδεται στους εργαζόμενους του Φορέα, εκτός κι αν τα 2/3 των μελών της Γενικής Συνέλευσης αποφασίσουν αιτιολογημένα τη διάθεση του ποσοστού αυτού σε δραστηριότητες του στοιχείου </a:t>
            </a:r>
            <a:r>
              <a:rPr lang="el-GR" sz="1200" b="1" dirty="0" err="1">
                <a:effectLst/>
              </a:rPr>
              <a:t>iii</a:t>
            </a:r>
            <a:r>
              <a:rPr lang="el-GR" sz="1200" b="1" dirty="0">
                <a:effectLst/>
              </a:rPr>
              <a:t>,</a:t>
            </a:r>
          </a:p>
          <a:p>
            <a:endParaRPr lang="el-GR" sz="1200" b="1" dirty="0">
              <a:effectLst/>
            </a:endParaRPr>
          </a:p>
          <a:p>
            <a:r>
              <a:rPr lang="el-GR" sz="1200" b="1" dirty="0" err="1">
                <a:effectLst/>
              </a:rPr>
              <a:t>iii</a:t>
            </a:r>
            <a:r>
              <a:rPr lang="el-GR" sz="1200" b="1" dirty="0">
                <a:effectLst/>
              </a:rPr>
              <a:t>.  το υπόλοιπο διατίθεται για τη δημιουργία νέων θέσεων εργασίας και τη διεύρυνση της παραγωγικής του δραστηριότητας.</a:t>
            </a:r>
          </a:p>
          <a:p>
            <a:endParaRPr lang="el-GR" sz="1200" b="1" dirty="0">
              <a:effectLst/>
            </a:endParaRPr>
          </a:p>
          <a:p>
            <a:r>
              <a:rPr lang="el-GR" sz="1200" b="1" dirty="0" err="1">
                <a:effectLst/>
              </a:rPr>
              <a:t>δδ</a:t>
            </a:r>
            <a:r>
              <a:rPr lang="el-GR" sz="1200" b="1" dirty="0">
                <a:effectLst/>
              </a:rPr>
              <a:t>) Εφαρμόζει σύστημα σύγκλισης στην αμοιβή της εργασίας, κατά το οποίο ο ανώτατος καθαρός μισθός δεν μπορεί να υπερβαίνει περισσότερο από τρεις φορές τον κατώτατο, εκτός και αν τα 2/3 των μελών της Γενικής Συνέλευσης αποφασίσουν διαφορετικά. Η υποχρέωση του προηγούμενου εδαφίου ισχύει και σε οποιαδήποτε μορφή σύμπραξης δύο ή περισσότερων Φορέων ΚΑΛΟ.</a:t>
            </a:r>
          </a:p>
          <a:p>
            <a:endParaRPr lang="el-GR" sz="1200" b="1" dirty="0">
              <a:effectLst/>
            </a:endParaRPr>
          </a:p>
          <a:p>
            <a:r>
              <a:rPr lang="el-GR" sz="1200" b="1" dirty="0" err="1">
                <a:effectLst/>
              </a:rPr>
              <a:t>εε</a:t>
            </a:r>
            <a:r>
              <a:rPr lang="el-GR" sz="1200" b="1" dirty="0">
                <a:effectLst/>
              </a:rPr>
              <a:t>) Αποβλέπει στην ενδυνάμωση των οικονομικών δραστηριοτήτων του και τη μεγιστοποίηση της παραγόμενης κοινωνικής ωφέλειας μέσω της οριζόντιας και ισότιμης δικτύωσης με άλλους φορείς ΚΑΛΟ.</a:t>
            </a:r>
          </a:p>
          <a:p>
            <a:endParaRPr lang="el-GR" sz="1200" b="1" dirty="0">
              <a:effectLst/>
            </a:endParaRPr>
          </a:p>
          <a:p>
            <a:r>
              <a:rPr lang="el-GR" sz="1200" b="1" dirty="0" err="1">
                <a:effectLst/>
              </a:rPr>
              <a:t>στστ</a:t>
            </a:r>
            <a:r>
              <a:rPr lang="el-GR" sz="1200" b="1" dirty="0">
                <a:effectLst/>
              </a:rPr>
              <a:t>) Δεν έχει ιδρυθεί και δεν διοικείται άμεσα ή έμμεσα από Ν.Π. Δ.Δ . ή Ο.Τ.Α. α’ ή β’ βαθμού ή από άλλο νομικό πρόσωπο του ευρύτερου δημόσιου τομέα.</a:t>
            </a:r>
            <a:endParaRPr lang="en-US" sz="1100" dirty="0">
              <a:solidFill>
                <a:srgbClr val="0F458C"/>
              </a:solidFill>
              <a:effectLst/>
            </a:endParaRPr>
          </a:p>
          <a:p>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41</a:t>
            </a:fld>
            <a:endParaRPr lang="en-GB"/>
          </a:p>
        </p:txBody>
      </p:sp>
    </p:spTree>
    <p:extLst>
      <p:ext uri="{BB962C8B-B14F-4D97-AF65-F5344CB8AC3E}">
        <p14:creationId xmlns:p14="http://schemas.microsoft.com/office/powerpoint/2010/main" val="153393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b="1" dirty="0">
                <a:effectLst/>
              </a:rPr>
              <a:t>α. Οι Κοινωνικές Συνεταιριστικές Επιχειρήσεις </a:t>
            </a:r>
            <a:r>
              <a:rPr lang="el-GR" sz="1200" dirty="0">
                <a:effectLst/>
              </a:rPr>
              <a:t>του άρθρου 14 του Ν.4430/2016, ΦΕΚ 205/Α/31-10-2016,</a:t>
            </a:r>
          </a:p>
          <a:p>
            <a:r>
              <a:rPr lang="el-GR" sz="1200" b="1" dirty="0">
                <a:effectLst/>
              </a:rPr>
              <a:t>β. οι Κοινωνικοί Συνεταιρισμοί Περιορισμένης Ευθύνης (</a:t>
            </a:r>
            <a:r>
              <a:rPr lang="el-GR" sz="1200" b="1" dirty="0" err="1">
                <a:effectLst/>
              </a:rPr>
              <a:t>Κοι.Σ.Π.Ε</a:t>
            </a:r>
            <a:r>
              <a:rPr lang="el-GR" sz="1200" b="1" dirty="0">
                <a:effectLst/>
              </a:rPr>
              <a:t>.) </a:t>
            </a:r>
            <a:r>
              <a:rPr lang="el-GR" sz="1200" dirty="0">
                <a:effectLst/>
              </a:rPr>
              <a:t>που </a:t>
            </a:r>
            <a:r>
              <a:rPr lang="el-GR" sz="1200" dirty="0" err="1">
                <a:effectLst/>
              </a:rPr>
              <a:t>διέπονται</a:t>
            </a:r>
            <a:r>
              <a:rPr lang="el-GR" sz="1200" dirty="0">
                <a:effectLst/>
              </a:rPr>
              <a:t> από το άρθρο 12 του Ν.2716/1999 (Α’ 96), συμπληρωματικά από τις διατάξεις του Ν. 1667/1986 (Α’196), του άρθρου 12 του Ν. 3842/ 2010 (Α’ 58) και του Ν.4430/2016, ΦΕΚ 205/Α/31-10-2016,</a:t>
            </a:r>
          </a:p>
          <a:p>
            <a:r>
              <a:rPr lang="el-GR" sz="1200" b="1" dirty="0">
                <a:effectLst/>
              </a:rPr>
              <a:t>γ. οι Συνεταιρισμοί Εργαζομένων, που συστήνονται με το άρθρο 24 του Ν.4430/2016, ΦΕΚ 205/Α/31-10-2016 ,</a:t>
            </a:r>
          </a:p>
          <a:p>
            <a:endParaRPr lang="el-GR" sz="1200" b="1" dirty="0">
              <a:effectLst/>
            </a:endParaRPr>
          </a:p>
          <a:p>
            <a:r>
              <a:rPr lang="el-GR" sz="1200" b="1" dirty="0">
                <a:effectLst/>
              </a:rPr>
              <a:t>δ. οποιοδήποτε άλλο μη μονοπρόσωπο νομικό πρόσωπο, εφόσον έχει αποκτήσει νομική προσωπικότητα, όπως ιδίως αγροτικοί συνεταιρισμοί του Ν. 4384/2016 (Α’ 78), αστικοί συνεταιρισμοί του Ν. 1667/1986, Αστικές Εταιρίες των άρθρων 741 </a:t>
            </a:r>
            <a:r>
              <a:rPr lang="el-GR" sz="1200" b="1" dirty="0" err="1">
                <a:effectLst/>
              </a:rPr>
              <a:t>επ</a:t>
            </a:r>
            <a:r>
              <a:rPr lang="el-GR" sz="1200" b="1" dirty="0">
                <a:effectLst/>
              </a:rPr>
              <a:t>. του Α.Κ., εφόσον σωρευτικά συντρέχουν οι εξής προϋποθέσεις:</a:t>
            </a:r>
          </a:p>
          <a:p>
            <a:endParaRPr lang="el-GR" sz="1200" b="1" dirty="0">
              <a:effectLst/>
            </a:endParaRPr>
          </a:p>
          <a:p>
            <a:r>
              <a:rPr lang="el-GR" sz="1200" b="1" dirty="0" err="1">
                <a:effectLst/>
              </a:rPr>
              <a:t>αα</a:t>
            </a:r>
            <a:r>
              <a:rPr lang="el-GR" sz="1200" b="1" dirty="0">
                <a:effectLst/>
              </a:rPr>
              <a:t>) Αναπτύσσει δραστηριότητες συλλογικής και κοινωνικής ωφέλειας, όπως ορίζονται στις παραγράφους 2 και 3 του άρθρου 2.</a:t>
            </a:r>
          </a:p>
          <a:p>
            <a:endParaRPr lang="el-GR" sz="1200" b="1" dirty="0">
              <a:effectLst/>
            </a:endParaRPr>
          </a:p>
          <a:p>
            <a:r>
              <a:rPr lang="el-GR" sz="1200" b="1" dirty="0" err="1">
                <a:effectLst/>
              </a:rPr>
              <a:t>ββ</a:t>
            </a:r>
            <a:r>
              <a:rPr lang="el-GR" sz="1200" b="1" dirty="0">
                <a:effectLst/>
              </a:rPr>
              <a:t>) Μεριμνά για την πληροφόρηση και τη συμμετοχή των μελών του και εφαρμόζει δημοκρατικό σύστημα λήψης αποφάσεων, σύμφωνα με την αρχή ένα μέλος μία ψήφος, ανεξάρτητα από τη συνεισφορά κάθε μέλους.</a:t>
            </a:r>
          </a:p>
          <a:p>
            <a:endParaRPr lang="el-GR" sz="1200" b="1" dirty="0">
              <a:effectLst/>
            </a:endParaRPr>
          </a:p>
          <a:p>
            <a:r>
              <a:rPr lang="el-GR" sz="1200" b="1" dirty="0" err="1">
                <a:effectLst/>
              </a:rPr>
              <a:t>γγ</a:t>
            </a:r>
            <a:r>
              <a:rPr lang="el-GR" sz="1200" b="1" dirty="0">
                <a:effectLst/>
              </a:rPr>
              <a:t>) Το καταστατικό του προβλέπει περιορισμούς στη διανομή του ως εξής:</a:t>
            </a:r>
          </a:p>
          <a:p>
            <a:endParaRPr lang="el-GR" sz="1200" b="1" dirty="0">
              <a:effectLst/>
            </a:endParaRPr>
          </a:p>
          <a:p>
            <a:r>
              <a:rPr lang="el-GR" sz="1200" b="1" dirty="0">
                <a:effectLst/>
              </a:rPr>
              <a:t>i. ποσοστό τουλάχιστον 5% διατίθεται για το σχηματισμό αποθεματικού,</a:t>
            </a:r>
          </a:p>
          <a:p>
            <a:endParaRPr lang="el-GR" sz="1200" b="1" dirty="0">
              <a:effectLst/>
            </a:endParaRPr>
          </a:p>
          <a:p>
            <a:r>
              <a:rPr lang="el-GR" sz="1200" b="1" dirty="0" err="1">
                <a:effectLst/>
              </a:rPr>
              <a:t>ii</a:t>
            </a:r>
            <a:r>
              <a:rPr lang="el-GR" sz="1200" b="1" dirty="0">
                <a:effectLst/>
              </a:rPr>
              <a:t>. ποσοστό έως 35% αποδίδεται στους εργαζόμενους του Φορέα, εκτός κι αν τα 2/3 των μελών της Γενικής Συνέλευσης αποφασίσουν αιτιολογημένα τη διάθεση του ποσοστού αυτού σε δραστηριότητες του στοιχείου </a:t>
            </a:r>
            <a:r>
              <a:rPr lang="el-GR" sz="1200" b="1" dirty="0" err="1">
                <a:effectLst/>
              </a:rPr>
              <a:t>iii</a:t>
            </a:r>
            <a:r>
              <a:rPr lang="el-GR" sz="1200" b="1" dirty="0">
                <a:effectLst/>
              </a:rPr>
              <a:t>,</a:t>
            </a:r>
          </a:p>
          <a:p>
            <a:endParaRPr lang="el-GR" sz="1200" b="1" dirty="0">
              <a:effectLst/>
            </a:endParaRPr>
          </a:p>
          <a:p>
            <a:r>
              <a:rPr lang="el-GR" sz="1200" b="1" dirty="0" err="1">
                <a:effectLst/>
              </a:rPr>
              <a:t>iii</a:t>
            </a:r>
            <a:r>
              <a:rPr lang="el-GR" sz="1200" b="1" dirty="0">
                <a:effectLst/>
              </a:rPr>
              <a:t>.  το υπόλοιπο διατίθεται για τη δημιουργία νέων θέσεων εργασίας και τη διεύρυνση της παραγωγικής του δραστηριότητας.</a:t>
            </a:r>
          </a:p>
          <a:p>
            <a:endParaRPr lang="el-GR" sz="1200" b="1" dirty="0">
              <a:effectLst/>
            </a:endParaRPr>
          </a:p>
          <a:p>
            <a:r>
              <a:rPr lang="el-GR" sz="1200" b="1" dirty="0" err="1">
                <a:effectLst/>
              </a:rPr>
              <a:t>δδ</a:t>
            </a:r>
            <a:r>
              <a:rPr lang="el-GR" sz="1200" b="1" dirty="0">
                <a:effectLst/>
              </a:rPr>
              <a:t>) Εφαρμόζει σύστημα σύγκλισης στην αμοιβή της εργασίας, κατά το οποίο ο ανώτατος καθαρός μισθός δεν μπορεί να υπερβαίνει περισσότερο από τρεις φορές τον κατώτατο, εκτός και αν τα 2/3 των μελών της Γενικής Συνέλευσης αποφασίσουν διαφορετικά. Η υποχρέωση του προηγούμενου εδαφίου ισχύει και σε οποιαδήποτε μορφή σύμπραξης δύο ή περισσότερων Φορέων ΚΑΛΟ.</a:t>
            </a:r>
          </a:p>
          <a:p>
            <a:endParaRPr lang="el-GR" sz="1200" b="1" dirty="0">
              <a:effectLst/>
            </a:endParaRPr>
          </a:p>
          <a:p>
            <a:r>
              <a:rPr lang="el-GR" sz="1200" b="1" dirty="0" err="1">
                <a:effectLst/>
              </a:rPr>
              <a:t>εε</a:t>
            </a:r>
            <a:r>
              <a:rPr lang="el-GR" sz="1200" b="1" dirty="0">
                <a:effectLst/>
              </a:rPr>
              <a:t>) Αποβλέπει στην ενδυνάμωση των οικονομικών δραστηριοτήτων του και τη μεγιστοποίηση της παραγόμενης κοινωνικής ωφέλειας μέσω της οριζόντιας και ισότιμης δικτύωσης με άλλους φορείς ΚΑΛΟ.</a:t>
            </a:r>
          </a:p>
          <a:p>
            <a:endParaRPr lang="el-GR" sz="1200" b="1" dirty="0">
              <a:effectLst/>
            </a:endParaRPr>
          </a:p>
          <a:p>
            <a:r>
              <a:rPr lang="el-GR" sz="1200" b="1" dirty="0" err="1">
                <a:effectLst/>
              </a:rPr>
              <a:t>στστ</a:t>
            </a:r>
            <a:r>
              <a:rPr lang="el-GR" sz="1200" b="1" dirty="0">
                <a:effectLst/>
              </a:rPr>
              <a:t>) Δεν έχει ιδρυθεί και δεν διοικείται άμεσα ή έμμεσα από Ν.Π. Δ.Δ . ή Ο.Τ.Α. α’ ή β’ βαθμού ή από άλλο νομικό πρόσωπο του ευρύτερου δημόσιου τομέα.</a:t>
            </a:r>
            <a:endParaRPr lang="en-US" sz="1100" dirty="0">
              <a:solidFill>
                <a:srgbClr val="0F458C"/>
              </a:solidFill>
              <a:effectLst/>
            </a:endParaRPr>
          </a:p>
          <a:p>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42</a:t>
            </a:fld>
            <a:endParaRPr lang="en-GB"/>
          </a:p>
        </p:txBody>
      </p:sp>
    </p:spTree>
    <p:extLst>
      <p:ext uri="{BB962C8B-B14F-4D97-AF65-F5344CB8AC3E}">
        <p14:creationId xmlns:p14="http://schemas.microsoft.com/office/powerpoint/2010/main" val="3515995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a:t>
            </a:r>
            <a:r>
              <a:rPr lang="en-GB" dirty="0"/>
              <a:t>E.M.E.S. EUROPEAN NETWORK (1998), 3rd sector, Newsletter, </a:t>
            </a:r>
            <a:r>
              <a:rPr lang="el-GR" dirty="0"/>
              <a:t>τεύχος 1,2, Νοέμβριος.</a:t>
            </a:r>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13</a:t>
            </a:fld>
            <a:endParaRPr lang="en-GB"/>
          </a:p>
        </p:txBody>
      </p:sp>
    </p:spTree>
    <p:extLst>
      <p:ext uri="{BB962C8B-B14F-4D97-AF65-F5344CB8AC3E}">
        <p14:creationId xmlns:p14="http://schemas.microsoft.com/office/powerpoint/2010/main" val="2917802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a:t>
            </a:r>
            <a:r>
              <a:rPr lang="en-GB" dirty="0"/>
              <a:t>E.M.E.S. EUROPEAN NETWORK (1998), 3rd sector, Newsletter, </a:t>
            </a:r>
            <a:r>
              <a:rPr lang="el-GR" dirty="0"/>
              <a:t>τεύχος 1,2, Νοέμβριος.</a:t>
            </a:r>
          </a:p>
          <a:p>
            <a:endParaRPr lang="el-GR"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altLang="en-US" b="1" dirty="0">
                <a:solidFill>
                  <a:schemeClr val="bg2"/>
                </a:solidFill>
                <a:latin typeface="Times New Roman" panose="02020603050405020304" pitchFamily="18" charset="0"/>
              </a:rPr>
              <a:t>	</a:t>
            </a:r>
            <a:r>
              <a:rPr lang="el-GR" altLang="en-US" sz="1200" dirty="0">
                <a:solidFill>
                  <a:schemeClr val="bg2"/>
                </a:solidFill>
                <a:latin typeface="Times New Roman" panose="02020603050405020304" pitchFamily="18" charset="0"/>
              </a:rPr>
              <a:t>Ο διακριτός χώρος της οικονομίας, </a:t>
            </a:r>
            <a:r>
              <a:rPr lang="el-GR" altLang="en-US" sz="1200" b="1" dirty="0">
                <a:solidFill>
                  <a:schemeClr val="bg2"/>
                </a:solidFill>
                <a:latin typeface="Times New Roman" panose="02020603050405020304" pitchFamily="18" charset="0"/>
              </a:rPr>
              <a:t>ανάμεσα στον ιδιωτικό-κερδοσκοπικό/κεφαλαιουχικό τομέα και το δημόσιο τομέα</a:t>
            </a:r>
            <a:r>
              <a:rPr lang="el-GR" altLang="en-US" sz="1200" dirty="0">
                <a:solidFill>
                  <a:schemeClr val="bg2"/>
                </a:solidFill>
                <a:latin typeface="Times New Roman" panose="02020603050405020304" pitchFamily="18" charset="0"/>
              </a:rPr>
              <a:t>, όπου διεξάγονται </a:t>
            </a:r>
            <a:r>
              <a:rPr lang="el-GR" altLang="en-US" sz="1200" b="1" dirty="0">
                <a:solidFill>
                  <a:schemeClr val="bg2"/>
                </a:solidFill>
                <a:latin typeface="Times New Roman" panose="02020603050405020304" pitchFamily="18" charset="0"/>
              </a:rPr>
              <a:t>οικονομικές δραστηριότητες</a:t>
            </a:r>
            <a:r>
              <a:rPr lang="el-GR" altLang="en-US" sz="1200" dirty="0">
                <a:solidFill>
                  <a:schemeClr val="bg2"/>
                </a:solidFill>
                <a:latin typeface="Times New Roman" panose="02020603050405020304" pitchFamily="18" charset="0"/>
              </a:rPr>
              <a:t> (</a:t>
            </a:r>
            <a:r>
              <a:rPr lang="el-GR" altLang="en-US" sz="1200" i="1" dirty="0">
                <a:solidFill>
                  <a:schemeClr val="bg2"/>
                </a:solidFill>
                <a:latin typeface="Times New Roman" panose="02020603050405020304" pitchFamily="18" charset="0"/>
              </a:rPr>
              <a:t>παραγωγή και παροχή προϊόντων και υπηρεσιών</a:t>
            </a:r>
            <a:r>
              <a:rPr lang="el-GR" altLang="en-US" sz="1200" dirty="0">
                <a:solidFill>
                  <a:schemeClr val="bg2"/>
                </a:solidFill>
                <a:latin typeface="Times New Roman" panose="02020603050405020304" pitchFamily="18" charset="0"/>
              </a:rPr>
              <a:t>), με κυρίαρχο σκοπό την εξυπηρέτηση κοινωνικών σκοπών και στόχων.</a:t>
            </a:r>
          </a:p>
          <a:p>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14</a:t>
            </a:fld>
            <a:endParaRPr lang="en-GB"/>
          </a:p>
        </p:txBody>
      </p:sp>
    </p:spTree>
    <p:extLst>
      <p:ext uri="{BB962C8B-B14F-4D97-AF65-F5344CB8AC3E}">
        <p14:creationId xmlns:p14="http://schemas.microsoft.com/office/powerpoint/2010/main" val="865409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**Ευρωπαϊκή Επιτροπή, Γ.Δ. Απασχόλησης και Κοινωνικών Υποθέσεων (2003), Μελέτη: Οι νέοι πρωταγωνιστές της απασχόλησης. Σύνθεση της πιλοτικής δράσης, Τρίτο σύστημα και απασχόληση, Λουξεμβούργο, Υπηρεσία Επισήμων Εκδόσεων των Ευρωπαϊκών Κοινοτήτων.</a:t>
            </a:r>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15</a:t>
            </a:fld>
            <a:endParaRPr lang="en-GB"/>
          </a:p>
        </p:txBody>
      </p:sp>
    </p:spTree>
    <p:extLst>
      <p:ext uri="{BB962C8B-B14F-4D97-AF65-F5344CB8AC3E}">
        <p14:creationId xmlns:p14="http://schemas.microsoft.com/office/powerpoint/2010/main" val="1067632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16</a:t>
            </a:fld>
            <a:endParaRPr lang="en-GB"/>
          </a:p>
        </p:txBody>
      </p:sp>
    </p:spTree>
    <p:extLst>
      <p:ext uri="{BB962C8B-B14F-4D97-AF65-F5344CB8AC3E}">
        <p14:creationId xmlns:p14="http://schemas.microsoft.com/office/powerpoint/2010/main" val="302319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17</a:t>
            </a:fld>
            <a:endParaRPr lang="en-GB"/>
          </a:p>
        </p:txBody>
      </p:sp>
    </p:spTree>
    <p:extLst>
      <p:ext uri="{BB962C8B-B14F-4D97-AF65-F5344CB8AC3E}">
        <p14:creationId xmlns:p14="http://schemas.microsoft.com/office/powerpoint/2010/main" val="2778584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342900" lvl="0" indent="-342900" algn="just">
              <a:lnSpc>
                <a:spcPct val="115000"/>
              </a:lnSpc>
              <a:spcAft>
                <a:spcPts val="1000"/>
              </a:spcAft>
              <a:buFont typeface="Wingdings" panose="05000000000000000000" pitchFamily="2" charset="2"/>
              <a:buChar char=""/>
            </a:pPr>
            <a:r>
              <a:rPr lang="el-GR" sz="1800" b="1" dirty="0">
                <a:effectLst/>
                <a:latin typeface="Arial" panose="020B0604020202020204" pitchFamily="34" charset="0"/>
                <a:ea typeface="Calibri" panose="020F0502020204030204" pitchFamily="34" charset="0"/>
              </a:rPr>
              <a:t>Συμμετοχική και δημοκρατική διακυβέρνηση: </a:t>
            </a:r>
            <a:r>
              <a:rPr lang="el-GR" sz="1800" dirty="0">
                <a:effectLst/>
                <a:latin typeface="Arial" panose="020B0604020202020204" pitchFamily="34" charset="0"/>
                <a:ea typeface="Calibri" panose="020F0502020204030204" pitchFamily="34" charset="0"/>
              </a:rPr>
              <a:t>Προασπίζουν και εφαρμόζουν τις αρχές της ισότητας, της αλληλεγγύης, της ευθύνης και της ίσης ιδιοκτησίας για όλους τους συμμετέχοντες. Τα δικαιώματα ιδιοκτησίας αυτών των οργανώσεων ανατίθενται στους ενδιαφερομένους και δίδεται ιδιαίτερη έμφαση στη εμπλοκή και στη συμμετοχή των ενδιαφερομένων. Τα μέλη ενεργούν σύμφωνα με την αρχή της αλληλεγγύης και της αμοιβαιότητας και διαχειρίζονται την επιχείρηση με βάση την αρχή «μία μόνο ψήφος ανά άτομο». Γενικά, ακολουθούν τις δημοκρατικές διαδικασίες λήψης αποφάσεων, ενώ οι κυριότερες αποφάσεις ψηφίζονται από όλα τα μέλη τους.</a:t>
            </a:r>
            <a:endParaRPr lang="en-GB" sz="1800" dirty="0">
              <a:effectLst/>
              <a:latin typeface="Arial" panose="020B0604020202020204" pitchFamily="34" charset="0"/>
              <a:ea typeface="Calibri" panose="020F0502020204030204" pitchFamily="34" charset="0"/>
            </a:endParaRPr>
          </a:p>
          <a:p>
            <a:pPr marL="342900" lvl="0" indent="-342900" algn="just">
              <a:lnSpc>
                <a:spcPct val="115000"/>
              </a:lnSpc>
              <a:spcAft>
                <a:spcPts val="1000"/>
              </a:spcAft>
              <a:buFont typeface="Wingdings" panose="05000000000000000000" pitchFamily="2" charset="2"/>
              <a:buChar char=""/>
            </a:pPr>
            <a:r>
              <a:rPr lang="el-GR" sz="1800" b="1" dirty="0">
                <a:effectLst/>
                <a:latin typeface="Arial" panose="020B0604020202020204" pitchFamily="34" charset="0"/>
                <a:ea typeface="Calibri" panose="020F0502020204030204" pitchFamily="34" charset="0"/>
              </a:rPr>
              <a:t>Πολυμορφία των ενδιαφερομένων. </a:t>
            </a:r>
            <a:r>
              <a:rPr lang="el-GR" sz="1800" dirty="0">
                <a:effectLst/>
                <a:latin typeface="Arial" panose="020B0604020202020204" pitchFamily="34" charset="0"/>
                <a:ea typeface="Calibri" panose="020F0502020204030204" pitchFamily="34" charset="0"/>
              </a:rPr>
              <a:t>Οι ενδιαφερόμενοι φορείς αυτών των οργανώσεων μπορούν να συμπεριλάβουν εργαζόμενους, πελάτες ή ακόμη και σημαντικό αριθμό εθελοντών που διαδραματίζουν βασικό ρόλο, ιδίως στην φάση εκκίνησης της οργάνωσης. Η εγγραφή μέλους είναι ανοιχτή.</a:t>
            </a:r>
            <a:endParaRPr lang="en-GB" sz="1800" dirty="0">
              <a:effectLst/>
              <a:latin typeface="Arial" panose="020B0604020202020204" pitchFamily="34" charset="0"/>
              <a:ea typeface="Calibri" panose="020F0502020204030204" pitchFamily="34" charset="0"/>
            </a:endParaRPr>
          </a:p>
          <a:p>
            <a:pPr marL="342900" lvl="0" indent="-342900" algn="just">
              <a:lnSpc>
                <a:spcPct val="115000"/>
              </a:lnSpc>
              <a:spcAft>
                <a:spcPts val="1000"/>
              </a:spcAft>
              <a:buFont typeface="Wingdings" panose="05000000000000000000" pitchFamily="2" charset="2"/>
              <a:buChar char=""/>
            </a:pPr>
            <a:r>
              <a:rPr lang="el-GR" sz="1800" b="1" dirty="0">
                <a:effectLst/>
                <a:latin typeface="Arial" panose="020B0604020202020204" pitchFamily="34" charset="0"/>
                <a:ea typeface="Calibri" panose="020F0502020204030204" pitchFamily="34" charset="0"/>
              </a:rPr>
              <a:t>Να επιδιώκει πρωτίστως κοινωνικούς σκοπούς και την παραγωγή αγαθών και υπηρεσιών </a:t>
            </a:r>
            <a:r>
              <a:rPr lang="el-GR" sz="1800" dirty="0">
                <a:effectLst/>
                <a:latin typeface="Arial" panose="020B0604020202020204" pitchFamily="34" charset="0"/>
                <a:ea typeface="Calibri" panose="020F0502020204030204" pitchFamily="34" charset="0"/>
              </a:rPr>
              <a:t>ανάλογα με την Αγορά και το Κράτος. Επιδιώκουν την ικανοποίηση των συμφερόντων των μελών / χρηστών τους και / ή του γενικού συμφέροντος. </a:t>
            </a:r>
            <a:endParaRPr lang="en-GB" sz="1800" dirty="0">
              <a:effectLst/>
              <a:latin typeface="Arial" panose="020B0604020202020204" pitchFamily="34" charset="0"/>
              <a:ea typeface="Calibri" panose="020F0502020204030204" pitchFamily="34" charset="0"/>
            </a:endParaRPr>
          </a:p>
          <a:p>
            <a:pPr marL="342900" lvl="0" indent="-342900" algn="just">
              <a:lnSpc>
                <a:spcPct val="115000"/>
              </a:lnSpc>
              <a:spcAft>
                <a:spcPts val="1000"/>
              </a:spcAft>
              <a:buFont typeface="Wingdings" panose="05000000000000000000" pitchFamily="2" charset="2"/>
              <a:buChar char=""/>
            </a:pPr>
            <a:r>
              <a:rPr lang="el-GR" sz="1800" b="1" dirty="0">
                <a:effectLst/>
                <a:latin typeface="Arial" panose="020B0604020202020204" pitchFamily="34" charset="0"/>
                <a:ea typeface="Calibri" panose="020F0502020204030204" pitchFamily="34" charset="0"/>
              </a:rPr>
              <a:t>Μη καπιταλιστική: </a:t>
            </a:r>
            <a:r>
              <a:rPr lang="el-GR" sz="1800" dirty="0">
                <a:effectLst/>
                <a:latin typeface="Arial" panose="020B0604020202020204" pitchFamily="34" charset="0"/>
                <a:ea typeface="Calibri" panose="020F0502020204030204" pitchFamily="34" charset="0"/>
              </a:rPr>
              <a:t>δεν υπάρχει ατομική πίστωση του οφέλους. Υλοποιείται το αδιαίρετο των αποθεματικών: συλλογική και μη μετοχική κληρονομιά. Εξυπηρετούν τα μέλη της κοινότητας και δεν αναζητούν κέρδη. Οι οργανισμοί αυτοί τείνουν να δίνουν προτεραιότητα στους ανθρώπους και τους εργαζόμενους και τους κοινωνικούς στόχους έναντι του κεφαλαίου και της κατανομής των εσόδων και έτσι τείνουν να διατηρούν την απασχόληση και την ποιότητα των υπηρεσιών τους στα μέλη και στους πελάτες τους, ακόμη και με κόστος τη μείωση του περιθωρίου κέρδους τους. </a:t>
            </a:r>
            <a:endParaRPr lang="en-GB" sz="1800" dirty="0">
              <a:effectLst/>
              <a:latin typeface="Arial" panose="020B0604020202020204" pitchFamily="34" charset="0"/>
              <a:ea typeface="Calibri" panose="020F0502020204030204" pitchFamily="34" charset="0"/>
            </a:endParaRPr>
          </a:p>
          <a:p>
            <a:pPr marL="342900" lvl="0" indent="-342900" algn="just">
              <a:lnSpc>
                <a:spcPct val="115000"/>
              </a:lnSpc>
              <a:spcAft>
                <a:spcPts val="1000"/>
              </a:spcAft>
              <a:buFont typeface="Wingdings" panose="05000000000000000000" pitchFamily="2" charset="2"/>
              <a:buChar char=""/>
            </a:pPr>
            <a:r>
              <a:rPr lang="el-GR" sz="1800" b="1" dirty="0">
                <a:effectLst/>
                <a:latin typeface="Arial" panose="020B0604020202020204" pitchFamily="34" charset="0"/>
                <a:ea typeface="Calibri" panose="020F0502020204030204" pitchFamily="34" charset="0"/>
              </a:rPr>
              <a:t>Επανεπένδυση των κερδών. </a:t>
            </a:r>
            <a:r>
              <a:rPr lang="el-GR" sz="1800" dirty="0">
                <a:effectLst/>
                <a:latin typeface="Arial" panose="020B0604020202020204" pitchFamily="34" charset="0"/>
                <a:ea typeface="Calibri" panose="020F0502020204030204" pitchFamily="34" charset="0"/>
              </a:rPr>
              <a:t>Συνήθως, </a:t>
            </a:r>
            <a:r>
              <a:rPr lang="el-GR" sz="1800" dirty="0" err="1">
                <a:effectLst/>
                <a:latin typeface="Arial" panose="020B0604020202020204" pitchFamily="34" charset="0"/>
                <a:ea typeface="Calibri" panose="020F0502020204030204" pitchFamily="34" charset="0"/>
              </a:rPr>
              <a:t>επανεπενδύουν</a:t>
            </a:r>
            <a:r>
              <a:rPr lang="el-GR" sz="1800" dirty="0">
                <a:effectLst/>
                <a:latin typeface="Arial" panose="020B0604020202020204" pitchFamily="34" charset="0"/>
                <a:ea typeface="Calibri" panose="020F0502020204030204" pitchFamily="34" charset="0"/>
              </a:rPr>
              <a:t> τα κέρδη και τα πλεονάσματα για την επίτευξη στόχων βιώσιμης ανάπτυξης και υπηρεσιών που ενδιαφέρουν τα μέλη ή το γενικό συμφέρον.</a:t>
            </a:r>
            <a:endParaRPr lang="en-GB" sz="1800" dirty="0">
              <a:effectLst/>
              <a:latin typeface="Arial" panose="020B0604020202020204" pitchFamily="34" charset="0"/>
              <a:ea typeface="Calibri" panose="020F0502020204030204" pitchFamily="34" charset="0"/>
            </a:endParaRPr>
          </a:p>
          <a:p>
            <a:pPr marL="342900" lvl="0" indent="-342900" algn="just">
              <a:lnSpc>
                <a:spcPct val="115000"/>
              </a:lnSpc>
              <a:spcAft>
                <a:spcPts val="1000"/>
              </a:spcAft>
              <a:buFont typeface="Wingdings" panose="05000000000000000000" pitchFamily="2" charset="2"/>
              <a:buChar char=""/>
            </a:pPr>
            <a:r>
              <a:rPr lang="el-GR" sz="1800" dirty="0">
                <a:effectLst/>
                <a:latin typeface="Arial" panose="020B0604020202020204" pitchFamily="34" charset="0"/>
                <a:ea typeface="Calibri" panose="020F0502020204030204" pitchFamily="34" charset="0"/>
              </a:rPr>
              <a:t>Χαρακτηρίζονται από τη δική τους ξεχωριστή μορφή </a:t>
            </a:r>
            <a:r>
              <a:rPr lang="el-GR" sz="1800" b="1" dirty="0">
                <a:effectLst/>
                <a:latin typeface="Arial" panose="020B0604020202020204" pitchFamily="34" charset="0"/>
                <a:ea typeface="Calibri" panose="020F0502020204030204" pitchFamily="34" charset="0"/>
              </a:rPr>
              <a:t>επιχειρηματικότητας.</a:t>
            </a:r>
            <a:endParaRPr lang="en-GB" sz="1800" dirty="0">
              <a:effectLst/>
              <a:latin typeface="Arial" panose="020B0604020202020204" pitchFamily="34" charset="0"/>
              <a:ea typeface="Calibri" panose="020F0502020204030204" pitchFamily="34" charset="0"/>
            </a:endParaRPr>
          </a:p>
          <a:p>
            <a:pPr marL="342900" lvl="0" indent="-342900" algn="just">
              <a:lnSpc>
                <a:spcPct val="115000"/>
              </a:lnSpc>
              <a:spcAft>
                <a:spcPts val="1000"/>
              </a:spcAft>
              <a:buFont typeface="Wingdings" panose="05000000000000000000" pitchFamily="2" charset="2"/>
              <a:buChar char=""/>
            </a:pPr>
            <a:r>
              <a:rPr lang="el-GR" sz="1800" dirty="0">
                <a:effectLst/>
                <a:latin typeface="Arial" panose="020B0604020202020204" pitchFamily="34" charset="0"/>
                <a:ea typeface="Calibri" panose="020F0502020204030204" pitchFamily="34" charset="0"/>
              </a:rPr>
              <a:t>Χαρακτηρίζονται από </a:t>
            </a:r>
            <a:r>
              <a:rPr lang="el-GR" sz="1800" b="1" dirty="0">
                <a:effectLst/>
                <a:latin typeface="Arial" panose="020B0604020202020204" pitchFamily="34" charset="0"/>
                <a:ea typeface="Calibri" panose="020F0502020204030204" pitchFamily="34" charset="0"/>
              </a:rPr>
              <a:t>αυτόνομη διαχείριση</a:t>
            </a:r>
            <a:r>
              <a:rPr lang="el-GR" sz="1800" dirty="0">
                <a:effectLst/>
                <a:latin typeface="Arial" panose="020B0604020202020204" pitchFamily="34" charset="0"/>
                <a:ea typeface="Calibri" panose="020F0502020204030204" pitchFamily="34" charset="0"/>
              </a:rPr>
              <a:t> και </a:t>
            </a:r>
            <a:r>
              <a:rPr lang="el-GR" sz="1800" b="1" dirty="0">
                <a:effectLst/>
                <a:latin typeface="Arial" panose="020B0604020202020204" pitchFamily="34" charset="0"/>
                <a:ea typeface="Calibri" panose="020F0502020204030204" pitchFamily="34" charset="0"/>
              </a:rPr>
              <a:t>ανεξαρτησία από τις δημόσιες αρχές.</a:t>
            </a:r>
            <a:endParaRPr lang="en-GB" sz="1800" dirty="0">
              <a:effectLst/>
              <a:latin typeface="Arial" panose="020B0604020202020204" pitchFamily="34" charset="0"/>
              <a:ea typeface="Calibri" panose="020F0502020204030204" pitchFamily="34" charset="0"/>
            </a:endParaRPr>
          </a:p>
          <a:p>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21</a:t>
            </a:fld>
            <a:endParaRPr lang="en-GB"/>
          </a:p>
        </p:txBody>
      </p:sp>
    </p:spTree>
    <p:extLst>
      <p:ext uri="{BB962C8B-B14F-4D97-AF65-F5344CB8AC3E}">
        <p14:creationId xmlns:p14="http://schemas.microsoft.com/office/powerpoint/2010/main" val="3024570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dirty="0">
                <a:effectLst/>
              </a:rPr>
              <a:t>(International </a:t>
            </a:r>
            <a:r>
              <a:rPr lang="el-GR" sz="1200" dirty="0" err="1">
                <a:effectLst/>
              </a:rPr>
              <a:t>Cooperative</a:t>
            </a:r>
            <a:r>
              <a:rPr lang="el-GR" sz="1200" dirty="0">
                <a:effectLst/>
              </a:rPr>
              <a:t> </a:t>
            </a:r>
            <a:r>
              <a:rPr lang="el-GR" sz="1200" dirty="0" err="1">
                <a:effectLst/>
              </a:rPr>
              <a:t>Alliance</a:t>
            </a:r>
            <a:r>
              <a:rPr lang="el-GR" sz="1200" dirty="0">
                <a:effectLst/>
              </a:rPr>
              <a:t>, 1995). </a:t>
            </a:r>
            <a:endParaRPr lang="en-GB" dirty="0"/>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23</a:t>
            </a:fld>
            <a:endParaRPr lang="en-GB"/>
          </a:p>
        </p:txBody>
      </p:sp>
    </p:spTree>
    <p:extLst>
      <p:ext uri="{BB962C8B-B14F-4D97-AF65-F5344CB8AC3E}">
        <p14:creationId xmlns:p14="http://schemas.microsoft.com/office/powerpoint/2010/main" val="3168709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dirty="0">
                <a:effectLst/>
              </a:rPr>
              <a:t>Σύμφωνα με την πρωτοβουλία της ΕΕ για την κοινωνική επιχειρηματικότητα (SEC (2011) 1278), </a:t>
            </a:r>
          </a:p>
          <a:p>
            <a:r>
              <a:rPr lang="el-GR" sz="1200" b="1" i="1" dirty="0">
                <a:effectLst/>
              </a:rPr>
              <a:t>((SBI) COM (2011) 682 </a:t>
            </a:r>
            <a:r>
              <a:rPr lang="el-GR" sz="1200" b="1" i="1" dirty="0" err="1">
                <a:effectLst/>
              </a:rPr>
              <a:t>final</a:t>
            </a:r>
            <a:r>
              <a:rPr lang="el-GR" sz="1200" b="1" i="1" dirty="0">
                <a:effectLst/>
              </a:rPr>
              <a:t>)</a:t>
            </a:r>
            <a:endParaRPr lang="en-GB" sz="1200" b="1" i="1" dirty="0">
              <a:effectLst/>
            </a:endParaRPr>
          </a:p>
        </p:txBody>
      </p:sp>
      <p:sp>
        <p:nvSpPr>
          <p:cNvPr id="4" name="Θέση αριθμού διαφάνειας 3"/>
          <p:cNvSpPr>
            <a:spLocks noGrp="1"/>
          </p:cNvSpPr>
          <p:nvPr>
            <p:ph type="sldNum" sz="quarter" idx="5"/>
          </p:nvPr>
        </p:nvSpPr>
        <p:spPr/>
        <p:txBody>
          <a:bodyPr/>
          <a:lstStyle/>
          <a:p>
            <a:fld id="{AD1D3995-45DE-4171-9989-AEF600047899}" type="slidenum">
              <a:rPr lang="en-GB" smtClean="0"/>
              <a:t>31</a:t>
            </a:fld>
            <a:endParaRPr lang="en-GB"/>
          </a:p>
        </p:txBody>
      </p:sp>
    </p:spTree>
    <p:extLst>
      <p:ext uri="{BB962C8B-B14F-4D97-AF65-F5344CB8AC3E}">
        <p14:creationId xmlns:p14="http://schemas.microsoft.com/office/powerpoint/2010/main" val="338587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30CB17-02C6-4F3F-9024-53B1C235D086}"/>
              </a:ext>
            </a:extLst>
          </p:cNvPr>
          <p:cNvSpPr>
            <a:spLocks noGrp="1"/>
          </p:cNvSpPr>
          <p:nvPr>
            <p:ph type="ctrTitle"/>
          </p:nvPr>
        </p:nvSpPr>
        <p:spPr>
          <a:xfrm>
            <a:off x="1524000" y="2623456"/>
            <a:ext cx="9144000" cy="1999343"/>
          </a:xfrm>
        </p:spPr>
        <p:txBody>
          <a:bodyPr anchor="b"/>
          <a:lstStyle>
            <a:lvl1pPr algn="ctr">
              <a:defRPr sz="6000">
                <a:solidFill>
                  <a:srgbClr val="0F458C"/>
                </a:solidFill>
                <a:effectLst>
                  <a:outerShdw blurRad="38100" dist="38100" dir="2700000" algn="tl">
                    <a:srgbClr val="000000">
                      <a:alpha val="43137"/>
                    </a:srgbClr>
                  </a:outerShdw>
                </a:effectLst>
              </a:defRPr>
            </a:lvl1pPr>
          </a:lstStyle>
          <a:p>
            <a:r>
              <a:rPr lang="it-IT" dirty="0"/>
              <a:t>Fare clic per modificare lo stile del titolo dello schema</a:t>
            </a:r>
            <a:endParaRPr lang="en-US" dirty="0"/>
          </a:p>
        </p:txBody>
      </p:sp>
      <p:sp>
        <p:nvSpPr>
          <p:cNvPr id="3" name="Sottotitolo 2">
            <a:extLst>
              <a:ext uri="{FF2B5EF4-FFF2-40B4-BE49-F238E27FC236}">
                <a16:creationId xmlns:a16="http://schemas.microsoft.com/office/drawing/2014/main" id="{C06A6E92-C108-4EE2-8D8A-1070C1FA9A49}"/>
              </a:ext>
            </a:extLst>
          </p:cNvPr>
          <p:cNvSpPr>
            <a:spLocks noGrp="1"/>
          </p:cNvSpPr>
          <p:nvPr>
            <p:ph type="subTitle" idx="1"/>
          </p:nvPr>
        </p:nvSpPr>
        <p:spPr>
          <a:xfrm>
            <a:off x="1524000" y="4685225"/>
            <a:ext cx="9144000" cy="1655762"/>
          </a:xfrm>
        </p:spPr>
        <p:txBody>
          <a:bodyPr/>
          <a:lstStyle>
            <a:lvl1pPr marL="0" indent="0" algn="ctr">
              <a:buNone/>
              <a:defRPr sz="2400">
                <a:solidFill>
                  <a:srgbClr val="FBBE00"/>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endParaRPr lang="en-US" dirty="0"/>
          </a:p>
        </p:txBody>
      </p:sp>
      <p:sp>
        <p:nvSpPr>
          <p:cNvPr id="4" name="Segnaposto data 3">
            <a:extLst>
              <a:ext uri="{FF2B5EF4-FFF2-40B4-BE49-F238E27FC236}">
                <a16:creationId xmlns:a16="http://schemas.microsoft.com/office/drawing/2014/main" id="{816663A8-FB31-4A87-800D-C7F6348A6752}"/>
              </a:ext>
            </a:extLst>
          </p:cNvPr>
          <p:cNvSpPr>
            <a:spLocks noGrp="1"/>
          </p:cNvSpPr>
          <p:nvPr>
            <p:ph type="dt" sz="half" idx="10"/>
          </p:nvPr>
        </p:nvSpPr>
        <p:spPr/>
        <p:txBody>
          <a:bodyPr/>
          <a:lstStyle/>
          <a:p>
            <a:fld id="{D2488241-64A5-4C35-8668-DA635C49F69C}" type="datetimeFigureOut">
              <a:rPr lang="en-US" smtClean="0"/>
              <a:t>2/23/2021</a:t>
            </a:fld>
            <a:endParaRPr lang="en-US" dirty="0"/>
          </a:p>
        </p:txBody>
      </p:sp>
      <p:sp>
        <p:nvSpPr>
          <p:cNvPr id="5" name="Segnaposto piè di pagina 4">
            <a:extLst>
              <a:ext uri="{FF2B5EF4-FFF2-40B4-BE49-F238E27FC236}">
                <a16:creationId xmlns:a16="http://schemas.microsoft.com/office/drawing/2014/main" id="{CE2FCABD-C864-431F-A12C-05A1D61813A0}"/>
              </a:ext>
            </a:extLst>
          </p:cNvPr>
          <p:cNvSpPr>
            <a:spLocks noGrp="1"/>
          </p:cNvSpPr>
          <p:nvPr>
            <p:ph type="ftr" sz="quarter" idx="11"/>
          </p:nvPr>
        </p:nvSpPr>
        <p:spPr/>
        <p:txBody>
          <a:bodyPr/>
          <a:lstStyle/>
          <a:p>
            <a:r>
              <a:rPr lang="it-IT" dirty="0"/>
              <a:t>+ RESILIENT</a:t>
            </a:r>
            <a:endParaRPr lang="en-US" dirty="0"/>
          </a:p>
        </p:txBody>
      </p:sp>
      <p:sp>
        <p:nvSpPr>
          <p:cNvPr id="6" name="Segnaposto numero diapositiva 5">
            <a:extLst>
              <a:ext uri="{FF2B5EF4-FFF2-40B4-BE49-F238E27FC236}">
                <a16:creationId xmlns:a16="http://schemas.microsoft.com/office/drawing/2014/main" id="{C97219CF-AD51-4EFF-BD6F-E6EB93E56B61}"/>
              </a:ext>
            </a:extLst>
          </p:cNvPr>
          <p:cNvSpPr>
            <a:spLocks noGrp="1"/>
          </p:cNvSpPr>
          <p:nvPr>
            <p:ph type="sldNum" sz="quarter" idx="12"/>
          </p:nvPr>
        </p:nvSpPr>
        <p:spPr/>
        <p:txBody>
          <a:bodyPr/>
          <a:lstStyle/>
          <a:p>
            <a:fld id="{504CBDC3-1249-4BC1-9AEB-0C6BF48FD52C}" type="slidenum">
              <a:rPr lang="en-US" smtClean="0"/>
              <a:t>‹#›</a:t>
            </a:fld>
            <a:endParaRPr lang="en-US" dirty="0"/>
          </a:p>
        </p:txBody>
      </p:sp>
      <p:pic>
        <p:nvPicPr>
          <p:cNvPr id="11" name="Immagine 10" descr="Immagine che contiene screenshot&#10;&#10;Descrizione generata con affidabilità molto elevata">
            <a:extLst>
              <a:ext uri="{FF2B5EF4-FFF2-40B4-BE49-F238E27FC236}">
                <a16:creationId xmlns:a16="http://schemas.microsoft.com/office/drawing/2014/main" id="{A047FB23-3B6A-43E1-8C9F-8415C8A91E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4418" b="17450"/>
          <a:stretch/>
        </p:blipFill>
        <p:spPr>
          <a:xfrm>
            <a:off x="0" y="315686"/>
            <a:ext cx="12192000" cy="1741714"/>
          </a:xfrm>
          <a:prstGeom prst="rect">
            <a:avLst/>
          </a:prstGeom>
        </p:spPr>
      </p:pic>
      <p:grpSp>
        <p:nvGrpSpPr>
          <p:cNvPr id="17" name="Gruppo 16">
            <a:extLst>
              <a:ext uri="{FF2B5EF4-FFF2-40B4-BE49-F238E27FC236}">
                <a16:creationId xmlns:a16="http://schemas.microsoft.com/office/drawing/2014/main" id="{3F6794DE-D921-4D43-B2A2-41D2092CFE72}"/>
              </a:ext>
            </a:extLst>
          </p:cNvPr>
          <p:cNvGrpSpPr/>
          <p:nvPr userDrawn="1"/>
        </p:nvGrpSpPr>
        <p:grpSpPr>
          <a:xfrm>
            <a:off x="10651448" y="4797975"/>
            <a:ext cx="1404703" cy="1740937"/>
            <a:chOff x="10700651" y="3622362"/>
            <a:chExt cx="1404703" cy="1740937"/>
          </a:xfrm>
        </p:grpSpPr>
        <p:sp>
          <p:nvSpPr>
            <p:cNvPr id="12" name="Croce 11">
              <a:extLst>
                <a:ext uri="{FF2B5EF4-FFF2-40B4-BE49-F238E27FC236}">
                  <a16:creationId xmlns:a16="http://schemas.microsoft.com/office/drawing/2014/main" id="{66AE036C-19B6-4C69-925F-1D626E9ABCD3}"/>
                </a:ext>
              </a:extLst>
            </p:cNvPr>
            <p:cNvSpPr>
              <a:spLocks noChangeAspect="1"/>
            </p:cNvSpPr>
            <p:nvPr userDrawn="1"/>
          </p:nvSpPr>
          <p:spPr>
            <a:xfrm>
              <a:off x="11353800" y="3622362"/>
              <a:ext cx="460475" cy="468148"/>
            </a:xfrm>
            <a:prstGeom prst="plus">
              <a:avLst>
                <a:gd name="adj" fmla="val 36667"/>
              </a:avLst>
            </a:prstGeom>
            <a:solidFill>
              <a:srgbClr val="84C246"/>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roce 12">
              <a:extLst>
                <a:ext uri="{FF2B5EF4-FFF2-40B4-BE49-F238E27FC236}">
                  <a16:creationId xmlns:a16="http://schemas.microsoft.com/office/drawing/2014/main" id="{DE3F3426-5702-44D4-8FF4-0C8E64CBE56A}"/>
                </a:ext>
              </a:extLst>
            </p:cNvPr>
            <p:cNvSpPr>
              <a:spLocks noChangeAspect="1"/>
            </p:cNvSpPr>
            <p:nvPr userDrawn="1"/>
          </p:nvSpPr>
          <p:spPr>
            <a:xfrm>
              <a:off x="11313966" y="4558721"/>
              <a:ext cx="791388" cy="804578"/>
            </a:xfrm>
            <a:prstGeom prst="plus">
              <a:avLst>
                <a:gd name="adj" fmla="val 36667"/>
              </a:avLst>
            </a:prstGeom>
            <a:solidFill>
              <a:srgbClr val="FBBE00"/>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roce 15">
              <a:extLst>
                <a:ext uri="{FF2B5EF4-FFF2-40B4-BE49-F238E27FC236}">
                  <a16:creationId xmlns:a16="http://schemas.microsoft.com/office/drawing/2014/main" id="{539CCFDB-5C9F-4FDF-A3AD-CD9A11D94760}"/>
                </a:ext>
              </a:extLst>
            </p:cNvPr>
            <p:cNvSpPr>
              <a:spLocks noChangeAspect="1"/>
            </p:cNvSpPr>
            <p:nvPr userDrawn="1"/>
          </p:nvSpPr>
          <p:spPr>
            <a:xfrm>
              <a:off x="10700651" y="3760075"/>
              <a:ext cx="1015410" cy="1015410"/>
            </a:xfrm>
            <a:prstGeom prst="plus">
              <a:avLst>
                <a:gd name="adj" fmla="val 36667"/>
              </a:avLst>
            </a:prstGeom>
            <a:solidFill>
              <a:srgbClr val="97A4CF"/>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roce 14">
              <a:extLst>
                <a:ext uri="{FF2B5EF4-FFF2-40B4-BE49-F238E27FC236}">
                  <a16:creationId xmlns:a16="http://schemas.microsoft.com/office/drawing/2014/main" id="{A3B4167E-A3BE-4AF4-953D-7944567FDABB}"/>
                </a:ext>
              </a:extLst>
            </p:cNvPr>
            <p:cNvSpPr>
              <a:spLocks noChangeAspect="1"/>
            </p:cNvSpPr>
            <p:nvPr userDrawn="1"/>
          </p:nvSpPr>
          <p:spPr>
            <a:xfrm>
              <a:off x="10931883" y="4358881"/>
              <a:ext cx="698863" cy="710511"/>
            </a:xfrm>
            <a:prstGeom prst="plus">
              <a:avLst>
                <a:gd name="adj" fmla="val 36667"/>
              </a:avLst>
            </a:prstGeom>
            <a:solidFill>
              <a:srgbClr val="0F458C"/>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roce 13">
              <a:extLst>
                <a:ext uri="{FF2B5EF4-FFF2-40B4-BE49-F238E27FC236}">
                  <a16:creationId xmlns:a16="http://schemas.microsoft.com/office/drawing/2014/main" id="{AFFE37A9-93DE-4BFA-BAEE-2D0300094104}"/>
                </a:ext>
              </a:extLst>
            </p:cNvPr>
            <p:cNvSpPr>
              <a:spLocks noChangeAspect="1"/>
            </p:cNvSpPr>
            <p:nvPr userDrawn="1"/>
          </p:nvSpPr>
          <p:spPr>
            <a:xfrm>
              <a:off x="11487664" y="4054228"/>
              <a:ext cx="542109" cy="551143"/>
            </a:xfrm>
            <a:prstGeom prst="plus">
              <a:avLst>
                <a:gd name="adj" fmla="val 36667"/>
              </a:avLst>
            </a:prstGeom>
            <a:solidFill>
              <a:srgbClr val="289477"/>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39161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3D9436-FC4E-45C4-A3A6-EBA75A56DA95}"/>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D110DE3C-6FB9-47C0-8F77-45D8DEC5DACC}"/>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9A4C3C3F-2E06-4B07-AA4A-ED136BC94DDF}"/>
              </a:ext>
            </a:extLst>
          </p:cNvPr>
          <p:cNvSpPr>
            <a:spLocks noGrp="1"/>
          </p:cNvSpPr>
          <p:nvPr>
            <p:ph type="dt" sz="half" idx="10"/>
          </p:nvPr>
        </p:nvSpPr>
        <p:spPr/>
        <p:txBody>
          <a:bodyPr/>
          <a:lstStyle/>
          <a:p>
            <a:fld id="{D2488241-64A5-4C35-8668-DA635C49F69C}" type="datetimeFigureOut">
              <a:rPr lang="en-US" smtClean="0"/>
              <a:t>2/23/2021</a:t>
            </a:fld>
            <a:endParaRPr lang="en-US"/>
          </a:p>
        </p:txBody>
      </p:sp>
      <p:sp>
        <p:nvSpPr>
          <p:cNvPr id="5" name="Segnaposto piè di pagina 4">
            <a:extLst>
              <a:ext uri="{FF2B5EF4-FFF2-40B4-BE49-F238E27FC236}">
                <a16:creationId xmlns:a16="http://schemas.microsoft.com/office/drawing/2014/main" id="{94D854B6-EE03-49BE-98C0-89B046354CEE}"/>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6E4F7770-45EC-4A5A-AA43-1EA097FAB637}"/>
              </a:ext>
            </a:extLst>
          </p:cNvPr>
          <p:cNvSpPr>
            <a:spLocks noGrp="1"/>
          </p:cNvSpPr>
          <p:nvPr>
            <p:ph type="sldNum" sz="quarter" idx="12"/>
          </p:nvPr>
        </p:nvSpPr>
        <p:spPr/>
        <p:txBody>
          <a:bodyPr/>
          <a:lstStyle/>
          <a:p>
            <a:fld id="{504CBDC3-1249-4BC1-9AEB-0C6BF48FD52C}" type="slidenum">
              <a:rPr lang="en-US" smtClean="0"/>
              <a:t>‹#›</a:t>
            </a:fld>
            <a:endParaRPr lang="en-US"/>
          </a:p>
        </p:txBody>
      </p:sp>
    </p:spTree>
    <p:extLst>
      <p:ext uri="{BB962C8B-B14F-4D97-AF65-F5344CB8AC3E}">
        <p14:creationId xmlns:p14="http://schemas.microsoft.com/office/powerpoint/2010/main" val="1867892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5347611-3040-45EA-A09A-825CAC5EEDC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660B699F-9ED5-4449-AEE4-9E0F51203E88}"/>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A742B66F-8635-48F1-8D29-0CCEF477383B}"/>
              </a:ext>
            </a:extLst>
          </p:cNvPr>
          <p:cNvSpPr>
            <a:spLocks noGrp="1"/>
          </p:cNvSpPr>
          <p:nvPr>
            <p:ph type="dt" sz="half" idx="10"/>
          </p:nvPr>
        </p:nvSpPr>
        <p:spPr/>
        <p:txBody>
          <a:bodyPr/>
          <a:lstStyle/>
          <a:p>
            <a:fld id="{D2488241-64A5-4C35-8668-DA635C49F69C}" type="datetimeFigureOut">
              <a:rPr lang="en-US" smtClean="0"/>
              <a:t>2/23/2021</a:t>
            </a:fld>
            <a:endParaRPr lang="en-US"/>
          </a:p>
        </p:txBody>
      </p:sp>
      <p:sp>
        <p:nvSpPr>
          <p:cNvPr id="5" name="Segnaposto piè di pagina 4">
            <a:extLst>
              <a:ext uri="{FF2B5EF4-FFF2-40B4-BE49-F238E27FC236}">
                <a16:creationId xmlns:a16="http://schemas.microsoft.com/office/drawing/2014/main" id="{139EA517-E5E5-400D-BB24-AE41DCD4BF70}"/>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980B7823-A130-4196-99BB-499C32B68D7C}"/>
              </a:ext>
            </a:extLst>
          </p:cNvPr>
          <p:cNvSpPr>
            <a:spLocks noGrp="1"/>
          </p:cNvSpPr>
          <p:nvPr>
            <p:ph type="sldNum" sz="quarter" idx="12"/>
          </p:nvPr>
        </p:nvSpPr>
        <p:spPr/>
        <p:txBody>
          <a:bodyPr/>
          <a:lstStyle/>
          <a:p>
            <a:fld id="{504CBDC3-1249-4BC1-9AEB-0C6BF48FD52C}" type="slidenum">
              <a:rPr lang="en-US" smtClean="0"/>
              <a:t>‹#›</a:t>
            </a:fld>
            <a:endParaRPr lang="en-US"/>
          </a:p>
        </p:txBody>
      </p:sp>
    </p:spTree>
    <p:extLst>
      <p:ext uri="{BB962C8B-B14F-4D97-AF65-F5344CB8AC3E}">
        <p14:creationId xmlns:p14="http://schemas.microsoft.com/office/powerpoint/2010/main" val="3081468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69BE88-A6AA-40E6-A584-23F1F648269B}"/>
              </a:ext>
            </a:extLst>
          </p:cNvPr>
          <p:cNvSpPr>
            <a:spLocks noGrp="1"/>
          </p:cNvSpPr>
          <p:nvPr>
            <p:ph type="title"/>
          </p:nvPr>
        </p:nvSpPr>
        <p:spPr>
          <a:xfrm>
            <a:off x="1674416" y="142100"/>
            <a:ext cx="9995072" cy="1645879"/>
          </a:xfrm>
          <a:solidFill>
            <a:srgbClr val="97A4CF"/>
          </a:solidFill>
        </p:spPr>
        <p:txBody>
          <a:bodyPr lIns="288000">
            <a:normAutofit/>
          </a:bodyPr>
          <a:lstStyle>
            <a:lvl1pPr>
              <a:defRPr sz="3600">
                <a:solidFill>
                  <a:srgbClr val="0F458C"/>
                </a:solidFill>
                <a:effectLst>
                  <a:outerShdw blurRad="38100" dist="38100" dir="2700000" algn="tl">
                    <a:srgbClr val="000000">
                      <a:alpha val="43137"/>
                    </a:srgbClr>
                  </a:outerShdw>
                </a:effectLst>
              </a:defRPr>
            </a:lvl1pPr>
          </a:lstStyle>
          <a:p>
            <a:r>
              <a:rPr lang="it-IT" dirty="0"/>
              <a:t>Fare clic per modificare lo stile del titolo dello schema</a:t>
            </a:r>
            <a:endParaRPr lang="en-US" dirty="0"/>
          </a:p>
        </p:txBody>
      </p:sp>
      <p:sp>
        <p:nvSpPr>
          <p:cNvPr id="3" name="Segnaposto contenuto 2">
            <a:extLst>
              <a:ext uri="{FF2B5EF4-FFF2-40B4-BE49-F238E27FC236}">
                <a16:creationId xmlns:a16="http://schemas.microsoft.com/office/drawing/2014/main" id="{00D76690-471A-4EBD-BA81-F6EF4E6D49C3}"/>
              </a:ext>
            </a:extLst>
          </p:cNvPr>
          <p:cNvSpPr>
            <a:spLocks noGrp="1"/>
          </p:cNvSpPr>
          <p:nvPr>
            <p:ph idx="1"/>
          </p:nvPr>
        </p:nvSpPr>
        <p:spPr>
          <a:xfrm>
            <a:off x="522513" y="2158682"/>
            <a:ext cx="11146974" cy="3907317"/>
          </a:xfrm>
        </p:spPr>
        <p:txBody>
          <a:bodyPr/>
          <a:lstStyle>
            <a:lvl1pPr marL="457200" indent="-457200">
              <a:buFontTx/>
              <a:buBlip>
                <a:blip r:embed="rId2"/>
              </a:buBlip>
              <a:defRPr sz="3200">
                <a:solidFill>
                  <a:srgbClr val="0F458C"/>
                </a:solidFill>
                <a:effectLst>
                  <a:outerShdw blurRad="38100" dist="38100" dir="2700000" algn="tl">
                    <a:srgbClr val="000000">
                      <a:alpha val="43137"/>
                    </a:srgbClr>
                  </a:outerShdw>
                </a:effectLst>
              </a:defRPr>
            </a:lvl1pPr>
            <a:lvl2pPr marL="685800" indent="-228600">
              <a:buFontTx/>
              <a:buBlip>
                <a:blip r:embed="rId3"/>
              </a:buBlip>
              <a:defRPr sz="2800">
                <a:solidFill>
                  <a:srgbClr val="FBBE00"/>
                </a:solidFill>
                <a:effectLst>
                  <a:outerShdw blurRad="38100" dist="38100" dir="2700000" algn="tl">
                    <a:srgbClr val="000000">
                      <a:alpha val="43137"/>
                    </a:srgbClr>
                  </a:outerShdw>
                </a:effectLst>
              </a:defRPr>
            </a:lvl2pPr>
            <a:lvl3pPr marL="1143000" indent="-228600">
              <a:buClr>
                <a:srgbClr val="289477"/>
              </a:buClr>
              <a:buFont typeface="Dubai" panose="020B0503030403030204" pitchFamily="34" charset="-78"/>
              <a:buChar char="+"/>
              <a:defRPr sz="2800">
                <a:solidFill>
                  <a:srgbClr val="289477"/>
                </a:solidFill>
                <a:effectLst>
                  <a:outerShdw blurRad="38100" dist="38100" dir="2700000" algn="tl">
                    <a:srgbClr val="000000">
                      <a:alpha val="43137"/>
                    </a:srgbClr>
                  </a:outerShdw>
                </a:effectLst>
              </a:defRPr>
            </a:lvl3pPr>
          </a:lstStyle>
          <a:p>
            <a:pPr lvl="0"/>
            <a:r>
              <a:rPr lang="it-IT" dirty="0"/>
              <a:t>Modifica gli stili del testo dello schema</a:t>
            </a:r>
          </a:p>
          <a:p>
            <a:pPr lvl="1"/>
            <a:r>
              <a:rPr lang="it-IT" dirty="0"/>
              <a:t>Secondo livello</a:t>
            </a:r>
          </a:p>
          <a:p>
            <a:pPr lvl="2"/>
            <a:r>
              <a:rPr lang="it-IT" dirty="0"/>
              <a:t>Terzo livello</a:t>
            </a:r>
          </a:p>
        </p:txBody>
      </p:sp>
      <p:sp>
        <p:nvSpPr>
          <p:cNvPr id="4" name="Segnaposto data 3">
            <a:extLst>
              <a:ext uri="{FF2B5EF4-FFF2-40B4-BE49-F238E27FC236}">
                <a16:creationId xmlns:a16="http://schemas.microsoft.com/office/drawing/2014/main" id="{4D7AF64C-B30D-486D-87FF-DD8F301915F5}"/>
              </a:ext>
            </a:extLst>
          </p:cNvPr>
          <p:cNvSpPr>
            <a:spLocks noGrp="1"/>
          </p:cNvSpPr>
          <p:nvPr>
            <p:ph type="dt" sz="half" idx="10"/>
          </p:nvPr>
        </p:nvSpPr>
        <p:spPr/>
        <p:txBody>
          <a:bodyPr/>
          <a:lstStyle/>
          <a:p>
            <a:fld id="{D2488241-64A5-4C35-8668-DA635C49F69C}" type="datetimeFigureOut">
              <a:rPr lang="en-US" smtClean="0"/>
              <a:t>2/23/2021</a:t>
            </a:fld>
            <a:endParaRPr lang="en-US"/>
          </a:p>
        </p:txBody>
      </p:sp>
      <p:sp>
        <p:nvSpPr>
          <p:cNvPr id="5" name="Segnaposto piè di pagina 4">
            <a:extLst>
              <a:ext uri="{FF2B5EF4-FFF2-40B4-BE49-F238E27FC236}">
                <a16:creationId xmlns:a16="http://schemas.microsoft.com/office/drawing/2014/main" id="{6EFB666D-5143-4560-A150-0360A839930E}"/>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0523D817-87BB-4A09-9241-C953D1FFFB83}"/>
              </a:ext>
            </a:extLst>
          </p:cNvPr>
          <p:cNvSpPr>
            <a:spLocks noGrp="1"/>
          </p:cNvSpPr>
          <p:nvPr>
            <p:ph type="sldNum" sz="quarter" idx="12"/>
          </p:nvPr>
        </p:nvSpPr>
        <p:spPr/>
        <p:txBody>
          <a:bodyPr/>
          <a:lstStyle/>
          <a:p>
            <a:fld id="{504CBDC3-1249-4BC1-9AEB-0C6BF48FD52C}" type="slidenum">
              <a:rPr lang="en-US" smtClean="0"/>
              <a:t>‹#›</a:t>
            </a:fld>
            <a:endParaRPr lang="en-US"/>
          </a:p>
        </p:txBody>
      </p:sp>
      <p:grpSp>
        <p:nvGrpSpPr>
          <p:cNvPr id="9" name="Gruppo 8">
            <a:extLst>
              <a:ext uri="{FF2B5EF4-FFF2-40B4-BE49-F238E27FC236}">
                <a16:creationId xmlns:a16="http://schemas.microsoft.com/office/drawing/2014/main" id="{A6B7676D-6E52-4E98-904E-3B9FDB89750B}"/>
              </a:ext>
            </a:extLst>
          </p:cNvPr>
          <p:cNvGrpSpPr/>
          <p:nvPr userDrawn="1"/>
        </p:nvGrpSpPr>
        <p:grpSpPr>
          <a:xfrm>
            <a:off x="135848" y="47043"/>
            <a:ext cx="1404703" cy="1740937"/>
            <a:chOff x="10700651" y="3622362"/>
            <a:chExt cx="1404703" cy="1740937"/>
          </a:xfrm>
        </p:grpSpPr>
        <p:sp>
          <p:nvSpPr>
            <p:cNvPr id="10" name="Croce 9">
              <a:extLst>
                <a:ext uri="{FF2B5EF4-FFF2-40B4-BE49-F238E27FC236}">
                  <a16:creationId xmlns:a16="http://schemas.microsoft.com/office/drawing/2014/main" id="{D29F9CEB-2427-4297-9D0B-FE0EA113E1C2}"/>
                </a:ext>
              </a:extLst>
            </p:cNvPr>
            <p:cNvSpPr>
              <a:spLocks noChangeAspect="1"/>
            </p:cNvSpPr>
            <p:nvPr userDrawn="1"/>
          </p:nvSpPr>
          <p:spPr>
            <a:xfrm>
              <a:off x="11353800" y="3622362"/>
              <a:ext cx="460475" cy="468148"/>
            </a:xfrm>
            <a:prstGeom prst="plus">
              <a:avLst>
                <a:gd name="adj" fmla="val 36667"/>
              </a:avLst>
            </a:prstGeom>
            <a:solidFill>
              <a:srgbClr val="84C246"/>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roce 10">
              <a:extLst>
                <a:ext uri="{FF2B5EF4-FFF2-40B4-BE49-F238E27FC236}">
                  <a16:creationId xmlns:a16="http://schemas.microsoft.com/office/drawing/2014/main" id="{1C598DC0-B162-4A06-A320-B41B2AFCB4D6}"/>
                </a:ext>
              </a:extLst>
            </p:cNvPr>
            <p:cNvSpPr>
              <a:spLocks noChangeAspect="1"/>
            </p:cNvSpPr>
            <p:nvPr userDrawn="1"/>
          </p:nvSpPr>
          <p:spPr>
            <a:xfrm>
              <a:off x="11313966" y="4558721"/>
              <a:ext cx="791388" cy="804578"/>
            </a:xfrm>
            <a:prstGeom prst="plus">
              <a:avLst>
                <a:gd name="adj" fmla="val 36667"/>
              </a:avLst>
            </a:prstGeom>
            <a:solidFill>
              <a:srgbClr val="FBBE00"/>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roce 11">
              <a:extLst>
                <a:ext uri="{FF2B5EF4-FFF2-40B4-BE49-F238E27FC236}">
                  <a16:creationId xmlns:a16="http://schemas.microsoft.com/office/drawing/2014/main" id="{ABE9292C-2A5A-428B-ADF7-129B71517782}"/>
                </a:ext>
              </a:extLst>
            </p:cNvPr>
            <p:cNvSpPr>
              <a:spLocks noChangeAspect="1"/>
            </p:cNvSpPr>
            <p:nvPr userDrawn="1"/>
          </p:nvSpPr>
          <p:spPr>
            <a:xfrm>
              <a:off x="10700651" y="3760075"/>
              <a:ext cx="1015410" cy="1015410"/>
            </a:xfrm>
            <a:prstGeom prst="plus">
              <a:avLst>
                <a:gd name="adj" fmla="val 36667"/>
              </a:avLst>
            </a:prstGeom>
            <a:solidFill>
              <a:srgbClr val="97A4CF"/>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roce 12">
              <a:extLst>
                <a:ext uri="{FF2B5EF4-FFF2-40B4-BE49-F238E27FC236}">
                  <a16:creationId xmlns:a16="http://schemas.microsoft.com/office/drawing/2014/main" id="{5525B875-3D71-4006-8E28-251BBA8ED491}"/>
                </a:ext>
              </a:extLst>
            </p:cNvPr>
            <p:cNvSpPr>
              <a:spLocks noChangeAspect="1"/>
            </p:cNvSpPr>
            <p:nvPr userDrawn="1"/>
          </p:nvSpPr>
          <p:spPr>
            <a:xfrm>
              <a:off x="10931883" y="4358881"/>
              <a:ext cx="698863" cy="710511"/>
            </a:xfrm>
            <a:prstGeom prst="plus">
              <a:avLst>
                <a:gd name="adj" fmla="val 36667"/>
              </a:avLst>
            </a:prstGeom>
            <a:solidFill>
              <a:srgbClr val="0F458C"/>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roce 13">
              <a:extLst>
                <a:ext uri="{FF2B5EF4-FFF2-40B4-BE49-F238E27FC236}">
                  <a16:creationId xmlns:a16="http://schemas.microsoft.com/office/drawing/2014/main" id="{B180D73B-76EE-487C-A3D9-70630783962F}"/>
                </a:ext>
              </a:extLst>
            </p:cNvPr>
            <p:cNvSpPr>
              <a:spLocks noChangeAspect="1"/>
            </p:cNvSpPr>
            <p:nvPr userDrawn="1"/>
          </p:nvSpPr>
          <p:spPr>
            <a:xfrm>
              <a:off x="11487664" y="4054228"/>
              <a:ext cx="542109" cy="551143"/>
            </a:xfrm>
            <a:prstGeom prst="plus">
              <a:avLst>
                <a:gd name="adj" fmla="val 36667"/>
              </a:avLst>
            </a:prstGeom>
            <a:solidFill>
              <a:srgbClr val="289477"/>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ttangolo 16">
            <a:extLst>
              <a:ext uri="{FF2B5EF4-FFF2-40B4-BE49-F238E27FC236}">
                <a16:creationId xmlns:a16="http://schemas.microsoft.com/office/drawing/2014/main" id="{3BA26EFC-DD54-4298-8EDB-953FFCC226C3}"/>
              </a:ext>
            </a:extLst>
          </p:cNvPr>
          <p:cNvSpPr/>
          <p:nvPr userDrawn="1"/>
        </p:nvSpPr>
        <p:spPr>
          <a:xfrm>
            <a:off x="0" y="6066000"/>
            <a:ext cx="12192000" cy="79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Immagine 14" descr="Immagine che contiene screenshot&#10;&#10;Descrizione generata con affidabilità molto elevata">
            <a:extLst>
              <a:ext uri="{FF2B5EF4-FFF2-40B4-BE49-F238E27FC236}">
                <a16:creationId xmlns:a16="http://schemas.microsoft.com/office/drawing/2014/main" id="{A2AECA14-A792-4478-B33D-D9F776C9FCBA}"/>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14418" b="17450"/>
          <a:stretch/>
        </p:blipFill>
        <p:spPr>
          <a:xfrm>
            <a:off x="3323998" y="6066000"/>
            <a:ext cx="5544003" cy="792000"/>
          </a:xfrm>
          <a:prstGeom prst="rect">
            <a:avLst/>
          </a:prstGeom>
        </p:spPr>
      </p:pic>
    </p:spTree>
    <p:extLst>
      <p:ext uri="{BB962C8B-B14F-4D97-AF65-F5344CB8AC3E}">
        <p14:creationId xmlns:p14="http://schemas.microsoft.com/office/powerpoint/2010/main" val="4179114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AB9BCB-370B-4919-922E-FD8DB946AA96}"/>
              </a:ext>
            </a:extLst>
          </p:cNvPr>
          <p:cNvSpPr>
            <a:spLocks noGrp="1"/>
          </p:cNvSpPr>
          <p:nvPr>
            <p:ph type="title"/>
          </p:nvPr>
        </p:nvSpPr>
        <p:spPr>
          <a:xfrm>
            <a:off x="838200" y="1736726"/>
            <a:ext cx="10515600" cy="2852737"/>
          </a:xfrm>
        </p:spPr>
        <p:txBody>
          <a:bodyPr anchor="b"/>
          <a:lstStyle>
            <a:lvl1pPr algn="ctr">
              <a:defRPr sz="6000">
                <a:solidFill>
                  <a:srgbClr val="289477"/>
                </a:solidFill>
                <a:effectLst>
                  <a:outerShdw blurRad="38100" dist="38100" dir="2700000" algn="tl">
                    <a:srgbClr val="000000">
                      <a:alpha val="43137"/>
                    </a:srgbClr>
                  </a:outerShdw>
                </a:effectLst>
              </a:defRPr>
            </a:lvl1pPr>
          </a:lstStyle>
          <a:p>
            <a:r>
              <a:rPr lang="it-IT" dirty="0"/>
              <a:t>Fare clic per modificare lo stile del titolo dello schema</a:t>
            </a:r>
            <a:endParaRPr lang="en-US" dirty="0"/>
          </a:p>
        </p:txBody>
      </p:sp>
      <p:sp>
        <p:nvSpPr>
          <p:cNvPr id="3" name="Segnaposto testo 2">
            <a:extLst>
              <a:ext uri="{FF2B5EF4-FFF2-40B4-BE49-F238E27FC236}">
                <a16:creationId xmlns:a16="http://schemas.microsoft.com/office/drawing/2014/main" id="{A5390F96-9C71-4B30-AB13-789DA47976BD}"/>
              </a:ext>
            </a:extLst>
          </p:cNvPr>
          <p:cNvSpPr>
            <a:spLocks noGrp="1"/>
          </p:cNvSpPr>
          <p:nvPr>
            <p:ph type="body" idx="1"/>
          </p:nvPr>
        </p:nvSpPr>
        <p:spPr>
          <a:xfrm>
            <a:off x="831850" y="4589463"/>
            <a:ext cx="10515600" cy="1500187"/>
          </a:xfrm>
        </p:spPr>
        <p:txBody>
          <a:bodyPr/>
          <a:lstStyle>
            <a:lvl1pPr marL="0" indent="0" algn="ctr">
              <a:buNone/>
              <a:defRPr sz="2400">
                <a:solidFill>
                  <a:srgbClr val="0F458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dirty="0"/>
              <a:t>Modifica gli stili del testo dello schema</a:t>
            </a:r>
          </a:p>
        </p:txBody>
      </p:sp>
      <p:sp>
        <p:nvSpPr>
          <p:cNvPr id="4" name="Segnaposto data 3">
            <a:extLst>
              <a:ext uri="{FF2B5EF4-FFF2-40B4-BE49-F238E27FC236}">
                <a16:creationId xmlns:a16="http://schemas.microsoft.com/office/drawing/2014/main" id="{425DF70D-8D1E-4A69-930A-7AC701E7BF2E}"/>
              </a:ext>
            </a:extLst>
          </p:cNvPr>
          <p:cNvSpPr>
            <a:spLocks noGrp="1"/>
          </p:cNvSpPr>
          <p:nvPr>
            <p:ph type="dt" sz="half" idx="10"/>
          </p:nvPr>
        </p:nvSpPr>
        <p:spPr/>
        <p:txBody>
          <a:bodyPr/>
          <a:lstStyle/>
          <a:p>
            <a:fld id="{D2488241-64A5-4C35-8668-DA635C49F69C}" type="datetimeFigureOut">
              <a:rPr lang="en-US" smtClean="0"/>
              <a:t>2/23/2021</a:t>
            </a:fld>
            <a:endParaRPr lang="en-US"/>
          </a:p>
        </p:txBody>
      </p:sp>
      <p:sp>
        <p:nvSpPr>
          <p:cNvPr id="5" name="Segnaposto piè di pagina 4">
            <a:extLst>
              <a:ext uri="{FF2B5EF4-FFF2-40B4-BE49-F238E27FC236}">
                <a16:creationId xmlns:a16="http://schemas.microsoft.com/office/drawing/2014/main" id="{E04986A4-708C-48D7-B94C-785088E61021}"/>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6471902B-5F74-475A-8998-AE895F073728}"/>
              </a:ext>
            </a:extLst>
          </p:cNvPr>
          <p:cNvSpPr>
            <a:spLocks noGrp="1"/>
          </p:cNvSpPr>
          <p:nvPr>
            <p:ph type="sldNum" sz="quarter" idx="12"/>
          </p:nvPr>
        </p:nvSpPr>
        <p:spPr/>
        <p:txBody>
          <a:bodyPr/>
          <a:lstStyle/>
          <a:p>
            <a:fld id="{504CBDC3-1249-4BC1-9AEB-0C6BF48FD52C}" type="slidenum">
              <a:rPr lang="en-US" smtClean="0"/>
              <a:t>‹#›</a:t>
            </a:fld>
            <a:endParaRPr lang="en-US"/>
          </a:p>
        </p:txBody>
      </p:sp>
      <p:grpSp>
        <p:nvGrpSpPr>
          <p:cNvPr id="11" name="Gruppo 10">
            <a:extLst>
              <a:ext uri="{FF2B5EF4-FFF2-40B4-BE49-F238E27FC236}">
                <a16:creationId xmlns:a16="http://schemas.microsoft.com/office/drawing/2014/main" id="{C3B76808-82CA-458C-B67E-779FEDA69122}"/>
              </a:ext>
            </a:extLst>
          </p:cNvPr>
          <p:cNvGrpSpPr/>
          <p:nvPr userDrawn="1"/>
        </p:nvGrpSpPr>
        <p:grpSpPr>
          <a:xfrm>
            <a:off x="135848" y="47043"/>
            <a:ext cx="2356981" cy="2761471"/>
            <a:chOff x="10700651" y="3622362"/>
            <a:chExt cx="1404703" cy="1740937"/>
          </a:xfrm>
        </p:grpSpPr>
        <p:sp>
          <p:nvSpPr>
            <p:cNvPr id="12" name="Croce 11">
              <a:extLst>
                <a:ext uri="{FF2B5EF4-FFF2-40B4-BE49-F238E27FC236}">
                  <a16:creationId xmlns:a16="http://schemas.microsoft.com/office/drawing/2014/main" id="{2894CD58-94FB-46EA-B19E-CC7A81039F76}"/>
                </a:ext>
              </a:extLst>
            </p:cNvPr>
            <p:cNvSpPr>
              <a:spLocks noChangeAspect="1"/>
            </p:cNvSpPr>
            <p:nvPr userDrawn="1"/>
          </p:nvSpPr>
          <p:spPr>
            <a:xfrm>
              <a:off x="11353800" y="3622362"/>
              <a:ext cx="460475" cy="468148"/>
            </a:xfrm>
            <a:prstGeom prst="plus">
              <a:avLst>
                <a:gd name="adj" fmla="val 36667"/>
              </a:avLst>
            </a:prstGeom>
            <a:solidFill>
              <a:srgbClr val="84C246"/>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roce 12">
              <a:extLst>
                <a:ext uri="{FF2B5EF4-FFF2-40B4-BE49-F238E27FC236}">
                  <a16:creationId xmlns:a16="http://schemas.microsoft.com/office/drawing/2014/main" id="{A833663A-556B-40ED-9D17-BD21106E4A8D}"/>
                </a:ext>
              </a:extLst>
            </p:cNvPr>
            <p:cNvSpPr>
              <a:spLocks noChangeAspect="1"/>
            </p:cNvSpPr>
            <p:nvPr userDrawn="1"/>
          </p:nvSpPr>
          <p:spPr>
            <a:xfrm>
              <a:off x="11313966" y="4558721"/>
              <a:ext cx="791388" cy="804578"/>
            </a:xfrm>
            <a:prstGeom prst="plus">
              <a:avLst>
                <a:gd name="adj" fmla="val 36667"/>
              </a:avLst>
            </a:prstGeom>
            <a:solidFill>
              <a:srgbClr val="FBBE00"/>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roce 13">
              <a:extLst>
                <a:ext uri="{FF2B5EF4-FFF2-40B4-BE49-F238E27FC236}">
                  <a16:creationId xmlns:a16="http://schemas.microsoft.com/office/drawing/2014/main" id="{801AB6C9-50EC-41CB-A4FC-A6601EC6E385}"/>
                </a:ext>
              </a:extLst>
            </p:cNvPr>
            <p:cNvSpPr>
              <a:spLocks noChangeAspect="1"/>
            </p:cNvSpPr>
            <p:nvPr userDrawn="1"/>
          </p:nvSpPr>
          <p:spPr>
            <a:xfrm>
              <a:off x="10700651" y="3760075"/>
              <a:ext cx="1015410" cy="1015410"/>
            </a:xfrm>
            <a:prstGeom prst="plus">
              <a:avLst>
                <a:gd name="adj" fmla="val 36667"/>
              </a:avLst>
            </a:prstGeom>
            <a:solidFill>
              <a:srgbClr val="97A4CF"/>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roce 14">
              <a:extLst>
                <a:ext uri="{FF2B5EF4-FFF2-40B4-BE49-F238E27FC236}">
                  <a16:creationId xmlns:a16="http://schemas.microsoft.com/office/drawing/2014/main" id="{44024B45-D1EB-48BC-A8A1-0D3DDC13A202}"/>
                </a:ext>
              </a:extLst>
            </p:cNvPr>
            <p:cNvSpPr>
              <a:spLocks noChangeAspect="1"/>
            </p:cNvSpPr>
            <p:nvPr userDrawn="1"/>
          </p:nvSpPr>
          <p:spPr>
            <a:xfrm>
              <a:off x="10931883" y="4358881"/>
              <a:ext cx="698863" cy="710511"/>
            </a:xfrm>
            <a:prstGeom prst="plus">
              <a:avLst>
                <a:gd name="adj" fmla="val 36667"/>
              </a:avLst>
            </a:prstGeom>
            <a:solidFill>
              <a:srgbClr val="0F458C"/>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roce 15">
              <a:extLst>
                <a:ext uri="{FF2B5EF4-FFF2-40B4-BE49-F238E27FC236}">
                  <a16:creationId xmlns:a16="http://schemas.microsoft.com/office/drawing/2014/main" id="{EB9D0588-EC67-4B5E-A698-E77CA621094A}"/>
                </a:ext>
              </a:extLst>
            </p:cNvPr>
            <p:cNvSpPr>
              <a:spLocks noChangeAspect="1"/>
            </p:cNvSpPr>
            <p:nvPr userDrawn="1"/>
          </p:nvSpPr>
          <p:spPr>
            <a:xfrm>
              <a:off x="11487664" y="4054228"/>
              <a:ext cx="542109" cy="551143"/>
            </a:xfrm>
            <a:prstGeom prst="plus">
              <a:avLst>
                <a:gd name="adj" fmla="val 36667"/>
              </a:avLst>
            </a:prstGeom>
            <a:solidFill>
              <a:srgbClr val="289477"/>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Immagine 17">
            <a:extLst>
              <a:ext uri="{FF2B5EF4-FFF2-40B4-BE49-F238E27FC236}">
                <a16:creationId xmlns:a16="http://schemas.microsoft.com/office/drawing/2014/main" id="{794C39B9-6A3F-4DF3-A883-4FB9FAE44D0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2200" y="262629"/>
            <a:ext cx="1970314" cy="885534"/>
          </a:xfrm>
          <a:prstGeom prst="rect">
            <a:avLst/>
          </a:prstGeom>
        </p:spPr>
      </p:pic>
    </p:spTree>
    <p:extLst>
      <p:ext uri="{BB962C8B-B14F-4D97-AF65-F5344CB8AC3E}">
        <p14:creationId xmlns:p14="http://schemas.microsoft.com/office/powerpoint/2010/main" val="1601424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E4CEED-C14F-4F29-8DC5-D78D3952B904}"/>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A9442B3E-F923-4478-AF51-52E7F37A631A}"/>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a:extLst>
              <a:ext uri="{FF2B5EF4-FFF2-40B4-BE49-F238E27FC236}">
                <a16:creationId xmlns:a16="http://schemas.microsoft.com/office/drawing/2014/main" id="{E63FB835-D5EB-4F56-96FC-D35581246F86}"/>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a:extLst>
              <a:ext uri="{FF2B5EF4-FFF2-40B4-BE49-F238E27FC236}">
                <a16:creationId xmlns:a16="http://schemas.microsoft.com/office/drawing/2014/main" id="{2BBA67AA-96C7-4DCD-8556-809B457FEE05}"/>
              </a:ext>
            </a:extLst>
          </p:cNvPr>
          <p:cNvSpPr>
            <a:spLocks noGrp="1"/>
          </p:cNvSpPr>
          <p:nvPr>
            <p:ph type="dt" sz="half" idx="10"/>
          </p:nvPr>
        </p:nvSpPr>
        <p:spPr/>
        <p:txBody>
          <a:bodyPr/>
          <a:lstStyle/>
          <a:p>
            <a:fld id="{D2488241-64A5-4C35-8668-DA635C49F69C}" type="datetimeFigureOut">
              <a:rPr lang="en-US" smtClean="0"/>
              <a:t>2/23/2021</a:t>
            </a:fld>
            <a:endParaRPr lang="en-US"/>
          </a:p>
        </p:txBody>
      </p:sp>
      <p:sp>
        <p:nvSpPr>
          <p:cNvPr id="6" name="Segnaposto piè di pagina 5">
            <a:extLst>
              <a:ext uri="{FF2B5EF4-FFF2-40B4-BE49-F238E27FC236}">
                <a16:creationId xmlns:a16="http://schemas.microsoft.com/office/drawing/2014/main" id="{0B1FFFEC-6068-41EE-8508-411DAC5E0A3D}"/>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27D3DA81-62A4-4F79-A3B4-50FF041CD360}"/>
              </a:ext>
            </a:extLst>
          </p:cNvPr>
          <p:cNvSpPr>
            <a:spLocks noGrp="1"/>
          </p:cNvSpPr>
          <p:nvPr>
            <p:ph type="sldNum" sz="quarter" idx="12"/>
          </p:nvPr>
        </p:nvSpPr>
        <p:spPr/>
        <p:txBody>
          <a:bodyPr/>
          <a:lstStyle/>
          <a:p>
            <a:fld id="{504CBDC3-1249-4BC1-9AEB-0C6BF48FD52C}" type="slidenum">
              <a:rPr lang="en-US" smtClean="0"/>
              <a:t>‹#›</a:t>
            </a:fld>
            <a:endParaRPr lang="en-US"/>
          </a:p>
        </p:txBody>
      </p:sp>
    </p:spTree>
    <p:extLst>
      <p:ext uri="{BB962C8B-B14F-4D97-AF65-F5344CB8AC3E}">
        <p14:creationId xmlns:p14="http://schemas.microsoft.com/office/powerpoint/2010/main" val="1294994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B8AEBE-CBE9-41DD-BF51-95279DA6B89C}"/>
              </a:ext>
            </a:extLst>
          </p:cNvPr>
          <p:cNvSpPr>
            <a:spLocks noGrp="1"/>
          </p:cNvSpPr>
          <p:nvPr>
            <p:ph type="title"/>
          </p:nvPr>
        </p:nvSpPr>
        <p:spPr>
          <a:xfrm>
            <a:off x="1804407" y="184757"/>
            <a:ext cx="8177794" cy="1505932"/>
          </a:xfrm>
        </p:spPr>
        <p:txBody>
          <a:bodyPr>
            <a:normAutofit/>
          </a:bodyPr>
          <a:lstStyle>
            <a:lvl1pPr>
              <a:defRPr sz="3200">
                <a:solidFill>
                  <a:srgbClr val="FBBE00"/>
                </a:solidFill>
                <a:effectLst>
                  <a:outerShdw blurRad="38100" dist="38100" dir="2700000" algn="tl">
                    <a:srgbClr val="000000">
                      <a:alpha val="43137"/>
                    </a:srgbClr>
                  </a:outerShdw>
                </a:effectLst>
              </a:defRPr>
            </a:lvl1pPr>
          </a:lstStyle>
          <a:p>
            <a:r>
              <a:rPr lang="it-IT" dirty="0"/>
              <a:t>Fare clic per modificare lo stile del titolo dello schema</a:t>
            </a:r>
            <a:endParaRPr lang="en-US" dirty="0"/>
          </a:p>
        </p:txBody>
      </p:sp>
      <p:sp>
        <p:nvSpPr>
          <p:cNvPr id="3" name="Segnaposto testo 2">
            <a:extLst>
              <a:ext uri="{FF2B5EF4-FFF2-40B4-BE49-F238E27FC236}">
                <a16:creationId xmlns:a16="http://schemas.microsoft.com/office/drawing/2014/main" id="{E4C36DEF-4F28-4610-93A8-7A90FF0A438C}"/>
              </a:ext>
            </a:extLst>
          </p:cNvPr>
          <p:cNvSpPr>
            <a:spLocks noGrp="1"/>
          </p:cNvSpPr>
          <p:nvPr>
            <p:ph type="body" idx="1"/>
          </p:nvPr>
        </p:nvSpPr>
        <p:spPr>
          <a:xfrm>
            <a:off x="839788" y="1681163"/>
            <a:ext cx="5157787" cy="823912"/>
          </a:xfrm>
        </p:spPr>
        <p:txBody>
          <a:bodyPr anchor="b"/>
          <a:lstStyle>
            <a:lvl1pPr marL="0" indent="0">
              <a:buNone/>
              <a:defRPr sz="2400" b="1">
                <a:solidFill>
                  <a:srgbClr val="289477"/>
                </a:solidFill>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Modifica gli stili del testo dello schema</a:t>
            </a:r>
          </a:p>
        </p:txBody>
      </p:sp>
      <p:sp>
        <p:nvSpPr>
          <p:cNvPr id="4" name="Segnaposto contenuto 3">
            <a:extLst>
              <a:ext uri="{FF2B5EF4-FFF2-40B4-BE49-F238E27FC236}">
                <a16:creationId xmlns:a16="http://schemas.microsoft.com/office/drawing/2014/main" id="{548AC362-0E4C-4491-8D45-D2AEEBF94D29}"/>
              </a:ext>
            </a:extLst>
          </p:cNvPr>
          <p:cNvSpPr>
            <a:spLocks noGrp="1"/>
          </p:cNvSpPr>
          <p:nvPr>
            <p:ph sz="half" idx="2"/>
          </p:nvPr>
        </p:nvSpPr>
        <p:spPr>
          <a:xfrm>
            <a:off x="839788" y="2505075"/>
            <a:ext cx="5157787" cy="3684588"/>
          </a:xfrm>
        </p:spPr>
        <p:txBody>
          <a:bodyPr/>
          <a:lstStyle>
            <a:lvl1pPr marL="457200" indent="-457200">
              <a:buFontTx/>
              <a:buBlip>
                <a:blip r:embed="rId2"/>
              </a:buBlip>
              <a:defRPr>
                <a:solidFill>
                  <a:srgbClr val="0F458C"/>
                </a:solidFill>
              </a:defRPr>
            </a:lvl1pPr>
            <a:lvl2pPr marL="800100" indent="-342900">
              <a:buFontTx/>
              <a:buBlip>
                <a:blip r:embed="rId3"/>
              </a:buBlip>
              <a:defRPr>
                <a:solidFill>
                  <a:srgbClr val="FBBE00"/>
                </a:solidFill>
                <a:effectLst>
                  <a:outerShdw blurRad="38100" dist="38100" dir="2700000" algn="tl">
                    <a:srgbClr val="000000">
                      <a:alpha val="43137"/>
                    </a:srgbClr>
                  </a:outerShdw>
                </a:effectLst>
              </a:defRPr>
            </a:lvl2pPr>
          </a:lstStyle>
          <a:p>
            <a:pPr lvl="0"/>
            <a:r>
              <a:rPr lang="it-IT" dirty="0"/>
              <a:t>Modifica gli stili del testo dello schema</a:t>
            </a:r>
          </a:p>
          <a:p>
            <a:pPr lvl="1"/>
            <a:r>
              <a:rPr lang="it-IT" dirty="0"/>
              <a:t>Secondo livello</a:t>
            </a:r>
          </a:p>
        </p:txBody>
      </p:sp>
      <p:sp>
        <p:nvSpPr>
          <p:cNvPr id="5" name="Segnaposto testo 4">
            <a:extLst>
              <a:ext uri="{FF2B5EF4-FFF2-40B4-BE49-F238E27FC236}">
                <a16:creationId xmlns:a16="http://schemas.microsoft.com/office/drawing/2014/main" id="{A772E90C-075A-4209-95C9-5B93EFF5945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0F458C"/>
                </a:solidFill>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Modifica gli stili del testo dello schema</a:t>
            </a:r>
          </a:p>
        </p:txBody>
      </p:sp>
      <p:sp>
        <p:nvSpPr>
          <p:cNvPr id="6" name="Segnaposto contenuto 5">
            <a:extLst>
              <a:ext uri="{FF2B5EF4-FFF2-40B4-BE49-F238E27FC236}">
                <a16:creationId xmlns:a16="http://schemas.microsoft.com/office/drawing/2014/main" id="{05ED3B29-D4FB-42DD-AFDE-52A24AEA0470}"/>
              </a:ext>
            </a:extLst>
          </p:cNvPr>
          <p:cNvSpPr>
            <a:spLocks noGrp="1"/>
          </p:cNvSpPr>
          <p:nvPr>
            <p:ph sz="quarter" idx="4"/>
          </p:nvPr>
        </p:nvSpPr>
        <p:spPr>
          <a:xfrm>
            <a:off x="6172200" y="2505075"/>
            <a:ext cx="5183188" cy="3684588"/>
          </a:xfrm>
        </p:spPr>
        <p:txBody>
          <a:bodyPr/>
          <a:lstStyle>
            <a:lvl1pPr marL="228600" indent="-228600">
              <a:buFontTx/>
              <a:buBlip>
                <a:blip r:embed="rId2"/>
              </a:buBlip>
              <a:defRPr>
                <a:solidFill>
                  <a:srgbClr val="289477"/>
                </a:solidFill>
                <a:effectLst>
                  <a:outerShdw blurRad="38100" dist="38100" dir="2700000" algn="tl">
                    <a:srgbClr val="000000">
                      <a:alpha val="43137"/>
                    </a:srgbClr>
                  </a:outerShdw>
                </a:effectLst>
              </a:defRPr>
            </a:lvl1pPr>
            <a:lvl2pPr marL="685800" indent="-228600">
              <a:buFontTx/>
              <a:buBlip>
                <a:blip r:embed="rId3"/>
              </a:buBlip>
              <a:defRPr>
                <a:solidFill>
                  <a:srgbClr val="84C246"/>
                </a:solidFill>
                <a:effectLst>
                  <a:outerShdw blurRad="38100" dist="38100" dir="2700000" algn="tl">
                    <a:srgbClr val="000000">
                      <a:alpha val="43137"/>
                    </a:srgbClr>
                  </a:outerShdw>
                </a:effectLst>
              </a:defRPr>
            </a:lvl2pPr>
          </a:lstStyle>
          <a:p>
            <a:pPr lvl="0"/>
            <a:r>
              <a:rPr lang="it-IT" dirty="0"/>
              <a:t>Modifica gli stili del testo dello schema</a:t>
            </a:r>
          </a:p>
          <a:p>
            <a:pPr lvl="1"/>
            <a:r>
              <a:rPr lang="it-IT" dirty="0"/>
              <a:t>Secondo livello</a:t>
            </a:r>
          </a:p>
        </p:txBody>
      </p:sp>
      <p:sp>
        <p:nvSpPr>
          <p:cNvPr id="7" name="Segnaposto data 6">
            <a:extLst>
              <a:ext uri="{FF2B5EF4-FFF2-40B4-BE49-F238E27FC236}">
                <a16:creationId xmlns:a16="http://schemas.microsoft.com/office/drawing/2014/main" id="{41B1CB9E-F72D-46BA-B36A-30ED22A87F73}"/>
              </a:ext>
            </a:extLst>
          </p:cNvPr>
          <p:cNvSpPr>
            <a:spLocks noGrp="1"/>
          </p:cNvSpPr>
          <p:nvPr>
            <p:ph type="dt" sz="half" idx="10"/>
          </p:nvPr>
        </p:nvSpPr>
        <p:spPr/>
        <p:txBody>
          <a:bodyPr/>
          <a:lstStyle/>
          <a:p>
            <a:fld id="{D2488241-64A5-4C35-8668-DA635C49F69C}" type="datetimeFigureOut">
              <a:rPr lang="en-US" smtClean="0"/>
              <a:t>2/23/2021</a:t>
            </a:fld>
            <a:endParaRPr lang="en-US"/>
          </a:p>
        </p:txBody>
      </p:sp>
      <p:sp>
        <p:nvSpPr>
          <p:cNvPr id="8" name="Segnaposto piè di pagina 7">
            <a:extLst>
              <a:ext uri="{FF2B5EF4-FFF2-40B4-BE49-F238E27FC236}">
                <a16:creationId xmlns:a16="http://schemas.microsoft.com/office/drawing/2014/main" id="{B14175DA-FBCB-412F-A1F0-FD62A80AC0CC}"/>
              </a:ext>
            </a:extLst>
          </p:cNvPr>
          <p:cNvSpPr>
            <a:spLocks noGrp="1"/>
          </p:cNvSpPr>
          <p:nvPr>
            <p:ph type="ftr" sz="quarter" idx="11"/>
          </p:nvPr>
        </p:nvSpPr>
        <p:spPr/>
        <p:txBody>
          <a:bodyPr/>
          <a:lstStyle/>
          <a:p>
            <a:endParaRPr lang="en-US"/>
          </a:p>
        </p:txBody>
      </p:sp>
      <p:sp>
        <p:nvSpPr>
          <p:cNvPr id="9" name="Segnaposto numero diapositiva 8">
            <a:extLst>
              <a:ext uri="{FF2B5EF4-FFF2-40B4-BE49-F238E27FC236}">
                <a16:creationId xmlns:a16="http://schemas.microsoft.com/office/drawing/2014/main" id="{AE682E83-3395-4F48-90AB-002F4CEACC6C}"/>
              </a:ext>
            </a:extLst>
          </p:cNvPr>
          <p:cNvSpPr>
            <a:spLocks noGrp="1"/>
          </p:cNvSpPr>
          <p:nvPr>
            <p:ph type="sldNum" sz="quarter" idx="12"/>
          </p:nvPr>
        </p:nvSpPr>
        <p:spPr/>
        <p:txBody>
          <a:bodyPr/>
          <a:lstStyle/>
          <a:p>
            <a:fld id="{504CBDC3-1249-4BC1-9AEB-0C6BF48FD52C}" type="slidenum">
              <a:rPr lang="en-US" smtClean="0"/>
              <a:t>‹#›</a:t>
            </a:fld>
            <a:endParaRPr lang="en-US"/>
          </a:p>
        </p:txBody>
      </p:sp>
      <p:grpSp>
        <p:nvGrpSpPr>
          <p:cNvPr id="10" name="Gruppo 9">
            <a:extLst>
              <a:ext uri="{FF2B5EF4-FFF2-40B4-BE49-F238E27FC236}">
                <a16:creationId xmlns:a16="http://schemas.microsoft.com/office/drawing/2014/main" id="{64706E6B-04CB-42B9-8DB3-7AA6232D1C83}"/>
              </a:ext>
            </a:extLst>
          </p:cNvPr>
          <p:cNvGrpSpPr/>
          <p:nvPr userDrawn="1"/>
        </p:nvGrpSpPr>
        <p:grpSpPr>
          <a:xfrm>
            <a:off x="135848" y="47043"/>
            <a:ext cx="1404703" cy="1740937"/>
            <a:chOff x="10700651" y="3622362"/>
            <a:chExt cx="1404703" cy="1740937"/>
          </a:xfrm>
        </p:grpSpPr>
        <p:sp>
          <p:nvSpPr>
            <p:cNvPr id="11" name="Croce 10">
              <a:extLst>
                <a:ext uri="{FF2B5EF4-FFF2-40B4-BE49-F238E27FC236}">
                  <a16:creationId xmlns:a16="http://schemas.microsoft.com/office/drawing/2014/main" id="{23CA0F06-01AA-4E14-A49D-FE3517DB7E86}"/>
                </a:ext>
              </a:extLst>
            </p:cNvPr>
            <p:cNvSpPr>
              <a:spLocks noChangeAspect="1"/>
            </p:cNvSpPr>
            <p:nvPr userDrawn="1"/>
          </p:nvSpPr>
          <p:spPr>
            <a:xfrm>
              <a:off x="11353800" y="3622362"/>
              <a:ext cx="460475" cy="468148"/>
            </a:xfrm>
            <a:prstGeom prst="plus">
              <a:avLst>
                <a:gd name="adj" fmla="val 36667"/>
              </a:avLst>
            </a:prstGeom>
            <a:solidFill>
              <a:srgbClr val="84C246"/>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roce 11">
              <a:extLst>
                <a:ext uri="{FF2B5EF4-FFF2-40B4-BE49-F238E27FC236}">
                  <a16:creationId xmlns:a16="http://schemas.microsoft.com/office/drawing/2014/main" id="{6F1A8E1C-1004-4698-AAC1-DE645A1084D4}"/>
                </a:ext>
              </a:extLst>
            </p:cNvPr>
            <p:cNvSpPr>
              <a:spLocks noChangeAspect="1"/>
            </p:cNvSpPr>
            <p:nvPr userDrawn="1"/>
          </p:nvSpPr>
          <p:spPr>
            <a:xfrm>
              <a:off x="11313966" y="4558721"/>
              <a:ext cx="791388" cy="804578"/>
            </a:xfrm>
            <a:prstGeom prst="plus">
              <a:avLst>
                <a:gd name="adj" fmla="val 36667"/>
              </a:avLst>
            </a:prstGeom>
            <a:solidFill>
              <a:srgbClr val="FBBE00"/>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roce 12">
              <a:extLst>
                <a:ext uri="{FF2B5EF4-FFF2-40B4-BE49-F238E27FC236}">
                  <a16:creationId xmlns:a16="http://schemas.microsoft.com/office/drawing/2014/main" id="{CD2C4295-7E7A-4E86-AA66-41715E9D722D}"/>
                </a:ext>
              </a:extLst>
            </p:cNvPr>
            <p:cNvSpPr>
              <a:spLocks noChangeAspect="1"/>
            </p:cNvSpPr>
            <p:nvPr userDrawn="1"/>
          </p:nvSpPr>
          <p:spPr>
            <a:xfrm>
              <a:off x="10700651" y="3760075"/>
              <a:ext cx="1015410" cy="1015410"/>
            </a:xfrm>
            <a:prstGeom prst="plus">
              <a:avLst>
                <a:gd name="adj" fmla="val 36667"/>
              </a:avLst>
            </a:prstGeom>
            <a:solidFill>
              <a:srgbClr val="97A4CF"/>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roce 13">
              <a:extLst>
                <a:ext uri="{FF2B5EF4-FFF2-40B4-BE49-F238E27FC236}">
                  <a16:creationId xmlns:a16="http://schemas.microsoft.com/office/drawing/2014/main" id="{C02D956C-D4EE-4370-8860-9A33E5F9655B}"/>
                </a:ext>
              </a:extLst>
            </p:cNvPr>
            <p:cNvSpPr>
              <a:spLocks noChangeAspect="1"/>
            </p:cNvSpPr>
            <p:nvPr userDrawn="1"/>
          </p:nvSpPr>
          <p:spPr>
            <a:xfrm>
              <a:off x="10931883" y="4358881"/>
              <a:ext cx="698863" cy="710511"/>
            </a:xfrm>
            <a:prstGeom prst="plus">
              <a:avLst>
                <a:gd name="adj" fmla="val 36667"/>
              </a:avLst>
            </a:prstGeom>
            <a:solidFill>
              <a:srgbClr val="0F458C"/>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roce 14">
              <a:extLst>
                <a:ext uri="{FF2B5EF4-FFF2-40B4-BE49-F238E27FC236}">
                  <a16:creationId xmlns:a16="http://schemas.microsoft.com/office/drawing/2014/main" id="{A3864FA4-ABEA-4028-BDE8-71AA20B0F12C}"/>
                </a:ext>
              </a:extLst>
            </p:cNvPr>
            <p:cNvSpPr>
              <a:spLocks noChangeAspect="1"/>
            </p:cNvSpPr>
            <p:nvPr userDrawn="1"/>
          </p:nvSpPr>
          <p:spPr>
            <a:xfrm>
              <a:off x="11487664" y="4054228"/>
              <a:ext cx="542109" cy="551143"/>
            </a:xfrm>
            <a:prstGeom prst="plus">
              <a:avLst>
                <a:gd name="adj" fmla="val 36667"/>
              </a:avLst>
            </a:prstGeom>
            <a:solidFill>
              <a:srgbClr val="289477"/>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6" name="Immagine 15">
            <a:extLst>
              <a:ext uri="{FF2B5EF4-FFF2-40B4-BE49-F238E27FC236}">
                <a16:creationId xmlns:a16="http://schemas.microsoft.com/office/drawing/2014/main" id="{DC8972D8-14C0-476F-AFE1-7D708563B0E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085838" y="225570"/>
            <a:ext cx="1970314" cy="885534"/>
          </a:xfrm>
          <a:prstGeom prst="rect">
            <a:avLst/>
          </a:prstGeom>
        </p:spPr>
      </p:pic>
    </p:spTree>
    <p:extLst>
      <p:ext uri="{BB962C8B-B14F-4D97-AF65-F5344CB8AC3E}">
        <p14:creationId xmlns:p14="http://schemas.microsoft.com/office/powerpoint/2010/main" val="2612996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CC9904-6EB6-4629-8487-FC4DEA704E96}"/>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data 2">
            <a:extLst>
              <a:ext uri="{FF2B5EF4-FFF2-40B4-BE49-F238E27FC236}">
                <a16:creationId xmlns:a16="http://schemas.microsoft.com/office/drawing/2014/main" id="{FBF4FE43-E3DE-4161-9423-B31F2A6D27ED}"/>
              </a:ext>
            </a:extLst>
          </p:cNvPr>
          <p:cNvSpPr>
            <a:spLocks noGrp="1"/>
          </p:cNvSpPr>
          <p:nvPr>
            <p:ph type="dt" sz="half" idx="10"/>
          </p:nvPr>
        </p:nvSpPr>
        <p:spPr/>
        <p:txBody>
          <a:bodyPr/>
          <a:lstStyle/>
          <a:p>
            <a:fld id="{D2488241-64A5-4C35-8668-DA635C49F69C}" type="datetimeFigureOut">
              <a:rPr lang="en-US" smtClean="0"/>
              <a:t>2/23/2021</a:t>
            </a:fld>
            <a:endParaRPr lang="en-US"/>
          </a:p>
        </p:txBody>
      </p:sp>
      <p:sp>
        <p:nvSpPr>
          <p:cNvPr id="4" name="Segnaposto piè di pagina 3">
            <a:extLst>
              <a:ext uri="{FF2B5EF4-FFF2-40B4-BE49-F238E27FC236}">
                <a16:creationId xmlns:a16="http://schemas.microsoft.com/office/drawing/2014/main" id="{43172046-17E3-4006-801F-75DD5A1D4EB5}"/>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E58749DE-7B25-484F-B4A1-D04E3CC5CBCE}"/>
              </a:ext>
            </a:extLst>
          </p:cNvPr>
          <p:cNvSpPr>
            <a:spLocks noGrp="1"/>
          </p:cNvSpPr>
          <p:nvPr>
            <p:ph type="sldNum" sz="quarter" idx="12"/>
          </p:nvPr>
        </p:nvSpPr>
        <p:spPr/>
        <p:txBody>
          <a:bodyPr/>
          <a:lstStyle/>
          <a:p>
            <a:fld id="{504CBDC3-1249-4BC1-9AEB-0C6BF48FD52C}" type="slidenum">
              <a:rPr lang="en-US" smtClean="0"/>
              <a:t>‹#›</a:t>
            </a:fld>
            <a:endParaRPr lang="en-US"/>
          </a:p>
        </p:txBody>
      </p:sp>
    </p:spTree>
    <p:extLst>
      <p:ext uri="{BB962C8B-B14F-4D97-AF65-F5344CB8AC3E}">
        <p14:creationId xmlns:p14="http://schemas.microsoft.com/office/powerpoint/2010/main" val="780991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4EB002A-E74B-4967-A764-F25E490F41C2}"/>
              </a:ext>
            </a:extLst>
          </p:cNvPr>
          <p:cNvSpPr>
            <a:spLocks noGrp="1"/>
          </p:cNvSpPr>
          <p:nvPr>
            <p:ph type="dt" sz="half" idx="10"/>
          </p:nvPr>
        </p:nvSpPr>
        <p:spPr/>
        <p:txBody>
          <a:bodyPr/>
          <a:lstStyle/>
          <a:p>
            <a:fld id="{D2488241-64A5-4C35-8668-DA635C49F69C}" type="datetimeFigureOut">
              <a:rPr lang="en-US" smtClean="0"/>
              <a:t>2/23/2021</a:t>
            </a:fld>
            <a:endParaRPr lang="en-US"/>
          </a:p>
        </p:txBody>
      </p:sp>
      <p:sp>
        <p:nvSpPr>
          <p:cNvPr id="3" name="Segnaposto piè di pagina 2">
            <a:extLst>
              <a:ext uri="{FF2B5EF4-FFF2-40B4-BE49-F238E27FC236}">
                <a16:creationId xmlns:a16="http://schemas.microsoft.com/office/drawing/2014/main" id="{EDEFBF66-6BA1-45FF-B2D7-6D51E16AC459}"/>
              </a:ext>
            </a:extLst>
          </p:cNvPr>
          <p:cNvSpPr>
            <a:spLocks noGrp="1"/>
          </p:cNvSpPr>
          <p:nvPr>
            <p:ph type="ftr" sz="quarter" idx="11"/>
          </p:nvPr>
        </p:nvSpPr>
        <p:spPr/>
        <p:txBody>
          <a:bodyPr/>
          <a:lstStyle/>
          <a:p>
            <a:endParaRPr lang="en-US"/>
          </a:p>
        </p:txBody>
      </p:sp>
      <p:sp>
        <p:nvSpPr>
          <p:cNvPr id="4" name="Segnaposto numero diapositiva 3">
            <a:extLst>
              <a:ext uri="{FF2B5EF4-FFF2-40B4-BE49-F238E27FC236}">
                <a16:creationId xmlns:a16="http://schemas.microsoft.com/office/drawing/2014/main" id="{EED08506-6E4B-497A-99A9-23BAF367B53F}"/>
              </a:ext>
            </a:extLst>
          </p:cNvPr>
          <p:cNvSpPr>
            <a:spLocks noGrp="1"/>
          </p:cNvSpPr>
          <p:nvPr>
            <p:ph type="sldNum" sz="quarter" idx="12"/>
          </p:nvPr>
        </p:nvSpPr>
        <p:spPr/>
        <p:txBody>
          <a:bodyPr/>
          <a:lstStyle/>
          <a:p>
            <a:fld id="{504CBDC3-1249-4BC1-9AEB-0C6BF48FD52C}" type="slidenum">
              <a:rPr lang="en-US" smtClean="0"/>
              <a:t>‹#›</a:t>
            </a:fld>
            <a:endParaRPr lang="en-US"/>
          </a:p>
        </p:txBody>
      </p:sp>
    </p:spTree>
    <p:extLst>
      <p:ext uri="{BB962C8B-B14F-4D97-AF65-F5344CB8AC3E}">
        <p14:creationId xmlns:p14="http://schemas.microsoft.com/office/powerpoint/2010/main" val="3059755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CB5692-301C-4A04-9C05-636FE41051F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60CF59BA-FA7C-415A-83C5-5DFD4F731C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a:extLst>
              <a:ext uri="{FF2B5EF4-FFF2-40B4-BE49-F238E27FC236}">
                <a16:creationId xmlns:a16="http://schemas.microsoft.com/office/drawing/2014/main" id="{E89A4918-25A9-4A66-B4C5-BDF2A32354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CF825B5F-6C16-48FF-91FB-E1B19E53803E}"/>
              </a:ext>
            </a:extLst>
          </p:cNvPr>
          <p:cNvSpPr>
            <a:spLocks noGrp="1"/>
          </p:cNvSpPr>
          <p:nvPr>
            <p:ph type="dt" sz="half" idx="10"/>
          </p:nvPr>
        </p:nvSpPr>
        <p:spPr/>
        <p:txBody>
          <a:bodyPr/>
          <a:lstStyle/>
          <a:p>
            <a:fld id="{D2488241-64A5-4C35-8668-DA635C49F69C}" type="datetimeFigureOut">
              <a:rPr lang="en-US" smtClean="0"/>
              <a:t>2/23/2021</a:t>
            </a:fld>
            <a:endParaRPr lang="en-US"/>
          </a:p>
        </p:txBody>
      </p:sp>
      <p:sp>
        <p:nvSpPr>
          <p:cNvPr id="6" name="Segnaposto piè di pagina 5">
            <a:extLst>
              <a:ext uri="{FF2B5EF4-FFF2-40B4-BE49-F238E27FC236}">
                <a16:creationId xmlns:a16="http://schemas.microsoft.com/office/drawing/2014/main" id="{FE6358C0-3A80-4EBE-B819-42467DEC9279}"/>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B19FFA74-E77A-4659-95A2-491B0E58D7BC}"/>
              </a:ext>
            </a:extLst>
          </p:cNvPr>
          <p:cNvSpPr>
            <a:spLocks noGrp="1"/>
          </p:cNvSpPr>
          <p:nvPr>
            <p:ph type="sldNum" sz="quarter" idx="12"/>
          </p:nvPr>
        </p:nvSpPr>
        <p:spPr/>
        <p:txBody>
          <a:bodyPr/>
          <a:lstStyle/>
          <a:p>
            <a:fld id="{504CBDC3-1249-4BC1-9AEB-0C6BF48FD52C}" type="slidenum">
              <a:rPr lang="en-US" smtClean="0"/>
              <a:t>‹#›</a:t>
            </a:fld>
            <a:endParaRPr lang="en-US"/>
          </a:p>
        </p:txBody>
      </p:sp>
    </p:spTree>
    <p:extLst>
      <p:ext uri="{BB962C8B-B14F-4D97-AF65-F5344CB8AC3E}">
        <p14:creationId xmlns:p14="http://schemas.microsoft.com/office/powerpoint/2010/main" val="2017528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C9A6DD-72AF-47FD-9168-D85B061E151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immagine 2">
            <a:extLst>
              <a:ext uri="{FF2B5EF4-FFF2-40B4-BE49-F238E27FC236}">
                <a16:creationId xmlns:a16="http://schemas.microsoft.com/office/drawing/2014/main" id="{C01182BC-1B19-4ABC-A938-B8A03F6B0A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a:extLst>
              <a:ext uri="{FF2B5EF4-FFF2-40B4-BE49-F238E27FC236}">
                <a16:creationId xmlns:a16="http://schemas.microsoft.com/office/drawing/2014/main" id="{DAF30E49-ACB0-40AC-99BC-0A35785704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7141F9E3-87B2-447A-8A1D-8D1A6FB80C12}"/>
              </a:ext>
            </a:extLst>
          </p:cNvPr>
          <p:cNvSpPr>
            <a:spLocks noGrp="1"/>
          </p:cNvSpPr>
          <p:nvPr>
            <p:ph type="dt" sz="half" idx="10"/>
          </p:nvPr>
        </p:nvSpPr>
        <p:spPr/>
        <p:txBody>
          <a:bodyPr/>
          <a:lstStyle/>
          <a:p>
            <a:fld id="{D2488241-64A5-4C35-8668-DA635C49F69C}" type="datetimeFigureOut">
              <a:rPr lang="en-US" smtClean="0"/>
              <a:t>2/23/2021</a:t>
            </a:fld>
            <a:endParaRPr lang="en-US"/>
          </a:p>
        </p:txBody>
      </p:sp>
      <p:sp>
        <p:nvSpPr>
          <p:cNvPr id="6" name="Segnaposto piè di pagina 5">
            <a:extLst>
              <a:ext uri="{FF2B5EF4-FFF2-40B4-BE49-F238E27FC236}">
                <a16:creationId xmlns:a16="http://schemas.microsoft.com/office/drawing/2014/main" id="{27892A43-B62A-489E-B376-96BC4BD4B98D}"/>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ADFDF759-C9AB-4882-B677-4226949CCAC8}"/>
              </a:ext>
            </a:extLst>
          </p:cNvPr>
          <p:cNvSpPr>
            <a:spLocks noGrp="1"/>
          </p:cNvSpPr>
          <p:nvPr>
            <p:ph type="sldNum" sz="quarter" idx="12"/>
          </p:nvPr>
        </p:nvSpPr>
        <p:spPr/>
        <p:txBody>
          <a:bodyPr/>
          <a:lstStyle/>
          <a:p>
            <a:fld id="{504CBDC3-1249-4BC1-9AEB-0C6BF48FD52C}" type="slidenum">
              <a:rPr lang="en-US" smtClean="0"/>
              <a:t>‹#›</a:t>
            </a:fld>
            <a:endParaRPr lang="en-US"/>
          </a:p>
        </p:txBody>
      </p:sp>
    </p:spTree>
    <p:extLst>
      <p:ext uri="{BB962C8B-B14F-4D97-AF65-F5344CB8AC3E}">
        <p14:creationId xmlns:p14="http://schemas.microsoft.com/office/powerpoint/2010/main" val="1580048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F458C">
            <a:alpha val="10000"/>
          </a:srgbClr>
        </a:soli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C290D1C-0F7A-4FA3-B601-B9C5B696C9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8D86BB7D-A503-4826-8F8A-57431F4E8C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8E7BC4A7-084E-45F0-AB2E-5D5E9B964F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488241-64A5-4C35-8668-DA635C49F69C}" type="datetimeFigureOut">
              <a:rPr lang="en-US" smtClean="0"/>
              <a:t>2/23/2021</a:t>
            </a:fld>
            <a:endParaRPr lang="en-US"/>
          </a:p>
        </p:txBody>
      </p:sp>
      <p:sp>
        <p:nvSpPr>
          <p:cNvPr id="5" name="Segnaposto piè di pagina 4">
            <a:extLst>
              <a:ext uri="{FF2B5EF4-FFF2-40B4-BE49-F238E27FC236}">
                <a16:creationId xmlns:a16="http://schemas.microsoft.com/office/drawing/2014/main" id="{6D6CCD34-8E51-4194-BCC3-D870FD5173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a:extLst>
              <a:ext uri="{FF2B5EF4-FFF2-40B4-BE49-F238E27FC236}">
                <a16:creationId xmlns:a16="http://schemas.microsoft.com/office/drawing/2014/main" id="{C0105720-C9AF-48F5-994B-15E13AB786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4CBDC3-1249-4BC1-9AEB-0C6BF48FD52C}" type="slidenum">
              <a:rPr lang="en-US" smtClean="0"/>
              <a:t>‹#›</a:t>
            </a:fld>
            <a:endParaRPr lang="en-US"/>
          </a:p>
        </p:txBody>
      </p:sp>
    </p:spTree>
    <p:extLst>
      <p:ext uri="{BB962C8B-B14F-4D97-AF65-F5344CB8AC3E}">
        <p14:creationId xmlns:p14="http://schemas.microsoft.com/office/powerpoint/2010/main" val="3505802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tiff"/><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tiff"/><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9.tiff"/></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9.tiff"/><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1.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33.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34.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0.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41.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42.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4.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hyperlink" Target="http://www.ypakp.gr/" TargetMode="Externa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7.xml.rels><?xml version="1.0" encoding="UTF-8" standalone="yes"?>
<Relationships xmlns="http://schemas.openxmlformats.org/package/2006/relationships"><Relationship Id="rId8" Type="http://schemas.openxmlformats.org/officeDocument/2006/relationships/hyperlink" Target="https://opensocialclusters.eu/eb-courses/" TargetMode="External"/><Relationship Id="rId3" Type="http://schemas.openxmlformats.org/officeDocument/2006/relationships/hyperlink" Target="http://www.ess-europe.eu/sites/default/files/publications/files/dgempl_social_europe_guide_vol.4_en_accessible_new.pdf" TargetMode="External"/><Relationship Id="rId7" Type="http://schemas.openxmlformats.org/officeDocument/2006/relationships/hyperlink" Target="https://www.oecd.org/sti/inno/44076387.pdf" TargetMode="External"/><Relationship Id="rId2" Type="http://schemas.openxmlformats.org/officeDocument/2006/relationships/hyperlink" Target="https://doi.org/10.1080/19420670903442053" TargetMode="External"/><Relationship Id="rId1" Type="http://schemas.openxmlformats.org/officeDocument/2006/relationships/slideLayout" Target="../slideLayouts/slideLayout2.xml"/><Relationship Id="rId6" Type="http://schemas.openxmlformats.org/officeDocument/2006/relationships/hyperlink" Target="https://mises.org/books/theorysocialeconomy_cassel.pdf" TargetMode="External"/><Relationship Id="rId11" Type="http://schemas.openxmlformats.org/officeDocument/2006/relationships/image" Target="../media/image10.png"/><Relationship Id="rId5" Type="http://schemas.openxmlformats.org/officeDocument/2006/relationships/hyperlink" Target="https://www.europarl.europa.eu/document/activities/cont/201108/20110829ATT25422/20110829ATT25422EN.pdf" TargetMode="External"/><Relationship Id="rId10" Type="http://schemas.openxmlformats.org/officeDocument/2006/relationships/image" Target="../media/image7.png"/><Relationship Id="rId4" Type="http://schemas.openxmlformats.org/officeDocument/2006/relationships/hyperlink" Target="https://ec.europa.eu/social/main.jsp?catId=738&amp;langId=en&amp;pubId=8274&amp;furtherPubs=yes" TargetMode="External"/><Relationship Id="rId9" Type="http://schemas.openxmlformats.org/officeDocument/2006/relationships/image" Target="../media/image9.tiff"/></Relationships>
</file>

<file path=ppt/slides/_rels/slide58.xml.rels><?xml version="1.0" encoding="UTF-8" standalone="yes"?>
<Relationships xmlns="http://schemas.openxmlformats.org/package/2006/relationships"><Relationship Id="rId3" Type="http://schemas.openxmlformats.org/officeDocument/2006/relationships/hyperlink" Target="mailto:n.karra@lp.gr" TargetMode="External"/><Relationship Id="rId2" Type="http://schemas.openxmlformats.org/officeDocument/2006/relationships/image" Target="../media/image6.tiff"/><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tiff"/><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58DE24-A776-4C93-8A7B-CD362554DA52}"/>
              </a:ext>
            </a:extLst>
          </p:cNvPr>
          <p:cNvSpPr>
            <a:spLocks noGrp="1"/>
          </p:cNvSpPr>
          <p:nvPr>
            <p:ph type="ctrTitle"/>
          </p:nvPr>
        </p:nvSpPr>
        <p:spPr>
          <a:xfrm>
            <a:off x="654570" y="3565595"/>
            <a:ext cx="10408170" cy="1080164"/>
          </a:xfrm>
        </p:spPr>
        <p:txBody>
          <a:bodyPr>
            <a:normAutofit fontScale="90000"/>
          </a:bodyPr>
          <a:lstStyle/>
          <a:p>
            <a:r>
              <a:rPr lang="el-GR" b="1" dirty="0"/>
              <a:t>Κοινωνική Οικονομία</a:t>
            </a:r>
            <a:br>
              <a:rPr lang="el-GR" dirty="0"/>
            </a:br>
            <a:endParaRPr lang="en-US" i="1" dirty="0"/>
          </a:p>
        </p:txBody>
      </p:sp>
      <p:sp>
        <p:nvSpPr>
          <p:cNvPr id="3" name="Sottotitolo 2">
            <a:extLst>
              <a:ext uri="{FF2B5EF4-FFF2-40B4-BE49-F238E27FC236}">
                <a16:creationId xmlns:a16="http://schemas.microsoft.com/office/drawing/2014/main" id="{9A94596F-C724-4329-BF91-C2168EFA648E}"/>
              </a:ext>
            </a:extLst>
          </p:cNvPr>
          <p:cNvSpPr>
            <a:spLocks noGrp="1"/>
          </p:cNvSpPr>
          <p:nvPr>
            <p:ph type="subTitle" idx="1"/>
          </p:nvPr>
        </p:nvSpPr>
        <p:spPr>
          <a:xfrm>
            <a:off x="3013023" y="4865107"/>
            <a:ext cx="6880486" cy="1655762"/>
          </a:xfrm>
        </p:spPr>
        <p:txBody>
          <a:bodyPr>
            <a:normAutofit/>
          </a:bodyPr>
          <a:lstStyle/>
          <a:p>
            <a:pPr algn="l"/>
            <a:r>
              <a:rPr lang="el-GR" sz="3600" dirty="0">
                <a:solidFill>
                  <a:schemeClr val="bg1">
                    <a:lumMod val="50000"/>
                  </a:schemeClr>
                </a:solidFill>
              </a:rPr>
              <a:t>Νάντια Καρρά, Οικονομολόγος/</a:t>
            </a:r>
            <a:r>
              <a:rPr lang="en-GB" sz="3600" dirty="0">
                <a:solidFill>
                  <a:schemeClr val="bg1">
                    <a:lumMod val="50000"/>
                  </a:schemeClr>
                </a:solidFill>
              </a:rPr>
              <a:t>Living Prospects Ltd.</a:t>
            </a:r>
            <a:r>
              <a:rPr lang="el-GR" sz="3600" dirty="0">
                <a:solidFill>
                  <a:schemeClr val="bg1">
                    <a:lumMod val="50000"/>
                  </a:schemeClr>
                </a:solidFill>
              </a:rPr>
              <a:t>,εξωτερικός συνεργάτης ΠΑΜΘ</a:t>
            </a:r>
            <a:endParaRPr lang="en-US" sz="3600" dirty="0">
              <a:solidFill>
                <a:schemeClr val="bg1">
                  <a:lumMod val="50000"/>
                </a:schemeClr>
              </a:solidFill>
            </a:endParaRPr>
          </a:p>
        </p:txBody>
      </p:sp>
      <p:sp>
        <p:nvSpPr>
          <p:cNvPr id="4" name="Rectangle 3">
            <a:extLst>
              <a:ext uri="{FF2B5EF4-FFF2-40B4-BE49-F238E27FC236}">
                <a16:creationId xmlns:a16="http://schemas.microsoft.com/office/drawing/2014/main" id="{9C6A99CE-2E54-4ACB-97B1-D2D5B591B12B}"/>
              </a:ext>
            </a:extLst>
          </p:cNvPr>
          <p:cNvSpPr/>
          <p:nvPr/>
        </p:nvSpPr>
        <p:spPr>
          <a:xfrm>
            <a:off x="9548734" y="374754"/>
            <a:ext cx="2248525" cy="16181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7B94773-E445-4513-995A-787168E441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48734" y="527306"/>
            <a:ext cx="1841265" cy="1313033"/>
          </a:xfrm>
          <a:prstGeom prst="rect">
            <a:avLst/>
          </a:prstGeom>
        </p:spPr>
      </p:pic>
      <p:pic>
        <p:nvPicPr>
          <p:cNvPr id="7" name="Εικόνα 6">
            <a:extLst>
              <a:ext uri="{FF2B5EF4-FFF2-40B4-BE49-F238E27FC236}">
                <a16:creationId xmlns:a16="http://schemas.microsoft.com/office/drawing/2014/main" id="{3DB40FEA-9E33-4D2E-9F77-48133DF603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3271" y="4865107"/>
            <a:ext cx="2481458" cy="1080164"/>
          </a:xfrm>
          <a:prstGeom prst="rect">
            <a:avLst/>
          </a:prstGeom>
        </p:spPr>
      </p:pic>
      <p:pic>
        <p:nvPicPr>
          <p:cNvPr id="8" name="Picture 5">
            <a:extLst>
              <a:ext uri="{FF2B5EF4-FFF2-40B4-BE49-F238E27FC236}">
                <a16:creationId xmlns:a16="http://schemas.microsoft.com/office/drawing/2014/main" id="{300DF4E2-8B2D-486C-B8B1-5B2DC167822B}"/>
              </a:ext>
            </a:extLst>
          </p:cNvPr>
          <p:cNvPicPr>
            <a:picLocks noChangeAspect="1"/>
          </p:cNvPicPr>
          <p:nvPr/>
        </p:nvPicPr>
        <p:blipFill>
          <a:blip r:embed="rId4"/>
          <a:stretch>
            <a:fillRect/>
          </a:stretch>
        </p:blipFill>
        <p:spPr>
          <a:xfrm>
            <a:off x="762584" y="6164619"/>
            <a:ext cx="1417528" cy="539060"/>
          </a:xfrm>
          <a:prstGeom prst="rect">
            <a:avLst/>
          </a:prstGeom>
        </p:spPr>
      </p:pic>
    </p:spTree>
    <p:extLst>
      <p:ext uri="{BB962C8B-B14F-4D97-AF65-F5344CB8AC3E}">
        <p14:creationId xmlns:p14="http://schemas.microsoft.com/office/powerpoint/2010/main" val="2128461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Ο Θεσμός της Κοινωνικής Οικονομίας</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73331"/>
            <a:ext cx="11146974" cy="3907317"/>
          </a:xfrm>
        </p:spPr>
        <p:txBody>
          <a:bodyPr>
            <a:normAutofit/>
          </a:bodyPr>
          <a:lstStyle/>
          <a:p>
            <a:pPr marL="0" indent="0">
              <a:buNone/>
            </a:pPr>
            <a:r>
              <a:rPr lang="el-GR" sz="2800" dirty="0">
                <a:effectLst/>
                <a:ea typeface="Calibri" panose="020F0502020204030204" pitchFamily="34" charset="0"/>
              </a:rPr>
              <a:t>Η κοινωνική οικονομία απορρέει από την ανάγκη για νέες λύσεις σε διάφορα ζητήματα της κοινωνίας (κοινωνικά, οικονομικά ή περιβαλλοντικά) ώστε να ικανοποιήσει τις ανάγκες που έχουν αγνοηθεί (ή ανεπαρκώς εκπληρωθεί) από τον ιδιωτικό ή δημόσιο τομέα. Έχει ένα μοναδικό ρόλο στη δημιουργία μιας ισχυρής, βιώσιμης και χωρίς αποκλεισμούς κοινωνίας.</a:t>
            </a:r>
            <a:endParaRPr lang="en-GB" sz="2800" u="sng" dirty="0">
              <a:effectLst/>
              <a:ea typeface="Calibri" panose="020F0502020204030204" pitchFamily="34" charset="0"/>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82131F4E-9952-4565-AE69-ADEA12AA40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E139E0F7-CBB2-4A60-AFCA-9FC11F4928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01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Κοινωνική Οικονομία, τι είναι;</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3" y="2188662"/>
            <a:ext cx="11146974" cy="3907317"/>
          </a:xfrm>
        </p:spPr>
        <p:txBody>
          <a:bodyPr>
            <a:normAutofit lnSpcReduction="10000"/>
          </a:bodyPr>
          <a:lstStyle/>
          <a:p>
            <a:pPr marL="0" indent="0" algn="just">
              <a:buNone/>
            </a:pPr>
            <a:r>
              <a:rPr lang="el-GR" sz="3600" dirty="0">
                <a:effectLst/>
                <a:ea typeface="Calibri" panose="020F0502020204030204" pitchFamily="34" charset="0"/>
              </a:rPr>
              <a:t>Σύμφωνα με τον </a:t>
            </a:r>
            <a:r>
              <a:rPr lang="el-GR" sz="3600" b="1" dirty="0">
                <a:effectLst/>
                <a:ea typeface="Calibri" panose="020F0502020204030204" pitchFamily="34" charset="0"/>
              </a:rPr>
              <a:t>Ν.4019/2011</a:t>
            </a:r>
            <a:r>
              <a:rPr lang="el-GR" sz="3600" dirty="0">
                <a:effectLst/>
                <a:ea typeface="Calibri" panose="020F0502020204030204" pitchFamily="34" charset="0"/>
              </a:rPr>
              <a:t>, η Κοινωνική Οικονομία ορίζεται ως «</a:t>
            </a:r>
            <a:r>
              <a:rPr lang="el-GR" sz="3600" i="1" dirty="0">
                <a:effectLst/>
                <a:ea typeface="Calibri" panose="020F0502020204030204" pitchFamily="34" charset="0"/>
              </a:rPr>
              <a:t>το σύνολο των </a:t>
            </a:r>
            <a:r>
              <a:rPr lang="el-GR" sz="3600" b="1" i="1" dirty="0">
                <a:effectLst/>
                <a:ea typeface="Calibri" panose="020F0502020204030204" pitchFamily="34" charset="0"/>
              </a:rPr>
              <a:t>οικονομικών, επιχειρηματικών, παραγωγικών και κοινωνικών δραστηριοτήτων</a:t>
            </a:r>
            <a:r>
              <a:rPr lang="el-GR" sz="3600" i="1" dirty="0">
                <a:effectLst/>
                <a:ea typeface="Calibri" panose="020F0502020204030204" pitchFamily="34" charset="0"/>
              </a:rPr>
              <a:t>, οι οποίες αναλαμβάνονται από </a:t>
            </a:r>
            <a:r>
              <a:rPr lang="el-GR" sz="3600" b="1" i="1" dirty="0">
                <a:effectLst/>
                <a:ea typeface="Calibri" panose="020F0502020204030204" pitchFamily="34" charset="0"/>
              </a:rPr>
              <a:t>νομικά πρόσωπα ή ενώσεις προσώπων</a:t>
            </a:r>
            <a:r>
              <a:rPr lang="el-GR" sz="3600" i="1" dirty="0">
                <a:effectLst/>
                <a:ea typeface="Calibri" panose="020F0502020204030204" pitchFamily="34" charset="0"/>
              </a:rPr>
              <a:t>, των οποίων ο καταστατικός σκοπός είναι η επιδίωξη του </a:t>
            </a:r>
            <a:r>
              <a:rPr lang="el-GR" sz="3600" b="1" i="1" dirty="0">
                <a:effectLst/>
                <a:ea typeface="Calibri" panose="020F0502020204030204" pitchFamily="34" charset="0"/>
              </a:rPr>
              <a:t>συλλογικού οφέλους και η εξυπηρέτηση γενικότερων κοινωνικών συμφερόντων</a:t>
            </a:r>
            <a:r>
              <a:rPr lang="el-GR" sz="3600" i="1" dirty="0">
                <a:effectLst/>
                <a:ea typeface="Calibri" panose="020F0502020204030204" pitchFamily="34" charset="0"/>
              </a:rPr>
              <a:t>».</a:t>
            </a:r>
            <a:endParaRPr lang="en-GB" sz="3600" dirty="0">
              <a:effectLst/>
              <a:ea typeface="Calibri" panose="020F0502020204030204" pitchFamily="34" charset="0"/>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622D5DFF-C168-4BFA-B1B3-B4B29FA4AB1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7DDC7DC3-0085-49CF-8A36-07D56540866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1952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Τι περιλαμβάνει η Κοινωνική Οικονομία;</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73331"/>
            <a:ext cx="11146974" cy="3907317"/>
          </a:xfrm>
        </p:spPr>
        <p:txBody>
          <a:bodyPr>
            <a:normAutofit/>
          </a:bodyPr>
          <a:lstStyle/>
          <a:p>
            <a:pPr marL="0" indent="0" algn="just">
              <a:buNone/>
            </a:pPr>
            <a:r>
              <a:rPr lang="el-GR" sz="2800" dirty="0">
                <a:effectLst/>
                <a:ea typeface="Calibri" panose="020F0502020204030204" pitchFamily="34" charset="0"/>
              </a:rPr>
              <a:t>Ένα </a:t>
            </a:r>
            <a:r>
              <a:rPr lang="el-GR" sz="2800" b="1" dirty="0">
                <a:effectLst/>
                <a:ea typeface="Calibri" panose="020F0502020204030204" pitchFamily="34" charset="0"/>
              </a:rPr>
              <a:t>σύνολο οργανισμών </a:t>
            </a:r>
            <a:r>
              <a:rPr lang="el-GR" sz="2800" dirty="0">
                <a:effectLst/>
                <a:ea typeface="Calibri" panose="020F0502020204030204" pitchFamily="34" charset="0"/>
              </a:rPr>
              <a:t>που λειτουργούν με </a:t>
            </a:r>
            <a:r>
              <a:rPr lang="el-GR" sz="2800" b="1" dirty="0">
                <a:effectLst/>
                <a:ea typeface="Calibri" panose="020F0502020204030204" pitchFamily="34" charset="0"/>
              </a:rPr>
              <a:t>δημοκρατικό τρόπο </a:t>
            </a:r>
          </a:p>
          <a:p>
            <a:pPr marL="0" indent="0" algn="just">
              <a:buNone/>
            </a:pPr>
            <a:r>
              <a:rPr lang="el-GR" sz="2800" b="1" dirty="0">
                <a:effectLst/>
                <a:ea typeface="Calibri" panose="020F0502020204030204" pitchFamily="34" charset="0"/>
              </a:rPr>
              <a:t>Που προβλέπει </a:t>
            </a:r>
            <a:r>
              <a:rPr lang="el-GR" sz="2800" dirty="0">
                <a:effectLst/>
                <a:ea typeface="Calibri" panose="020F0502020204030204" pitchFamily="34" charset="0"/>
              </a:rPr>
              <a:t>την </a:t>
            </a:r>
            <a:r>
              <a:rPr lang="el-GR" sz="2800" b="1" dirty="0">
                <a:effectLst/>
              </a:rPr>
              <a:t>ισότητα των μελών, την αλληλεγγύη και το ίδιο καθεστώς ιδιοκτησίας </a:t>
            </a:r>
            <a:r>
              <a:rPr lang="el-GR" sz="2800" dirty="0">
                <a:effectLst/>
                <a:ea typeface="Calibri" panose="020F0502020204030204" pitchFamily="34" charset="0"/>
              </a:rPr>
              <a:t>για όλους τους συμμετέχοντες</a:t>
            </a:r>
          </a:p>
          <a:p>
            <a:pPr marL="0" indent="0" algn="just">
              <a:buNone/>
            </a:pPr>
            <a:r>
              <a:rPr lang="el-GR" sz="2800" dirty="0">
                <a:effectLst/>
                <a:ea typeface="Calibri" panose="020F0502020204030204" pitchFamily="34" charset="0"/>
              </a:rPr>
              <a:t>Επιδιώκει πρωτίστως τους </a:t>
            </a:r>
            <a:r>
              <a:rPr lang="el-GR" sz="2800" b="1" dirty="0">
                <a:effectLst/>
              </a:rPr>
              <a:t>κοινωνικούς στόχους </a:t>
            </a:r>
            <a:r>
              <a:rPr lang="el-GR" sz="2800" dirty="0">
                <a:effectLst/>
                <a:ea typeface="Calibri" panose="020F0502020204030204" pitchFamily="34" charset="0"/>
              </a:rPr>
              <a:t>και την </a:t>
            </a:r>
            <a:r>
              <a:rPr lang="el-GR" sz="2800" b="1" dirty="0">
                <a:effectLst/>
              </a:rPr>
              <a:t>παραγωγή αγαθών και υπηρεσιών </a:t>
            </a:r>
            <a:r>
              <a:rPr lang="el-GR" sz="2800" dirty="0">
                <a:effectLst/>
                <a:ea typeface="Calibri" panose="020F0502020204030204" pitchFamily="34" charset="0"/>
              </a:rPr>
              <a:t>παράλληλα με την Αγορά και το κράτος και</a:t>
            </a:r>
          </a:p>
          <a:p>
            <a:pPr marL="0" indent="0" algn="just">
              <a:buNone/>
            </a:pPr>
            <a:r>
              <a:rPr lang="el-GR" sz="2800" dirty="0">
                <a:effectLst/>
                <a:ea typeface="Calibri" panose="020F0502020204030204" pitchFamily="34" charset="0"/>
              </a:rPr>
              <a:t>Χαρακτηρίζονται από </a:t>
            </a:r>
            <a:r>
              <a:rPr lang="el-GR" sz="2800" b="1" dirty="0">
                <a:effectLst/>
              </a:rPr>
              <a:t>συμμετοχικά συστήματα διακυβέρνησης</a:t>
            </a:r>
            <a:endParaRPr lang="en-GB" sz="2800" dirty="0">
              <a:effectLst/>
              <a:ea typeface="Calibri" panose="020F0502020204030204" pitchFamily="34" charset="0"/>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7ED896AA-D7E1-4C26-B6C7-0AAEA8E763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0FC7AEF8-51A7-43E9-B76D-A8A2F6EC72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0149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Αρχές Κοινωνικής Οικονομίας</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3" y="2000250"/>
            <a:ext cx="11146974" cy="4095729"/>
          </a:xfrm>
        </p:spPr>
        <p:txBody>
          <a:bodyPr>
            <a:normAutofit lnSpcReduction="10000"/>
          </a:bodyPr>
          <a:lstStyle/>
          <a:p>
            <a:pPr algn="just">
              <a:buFont typeface="Wingdings" panose="05000000000000000000" pitchFamily="2" charset="2"/>
              <a:buChar char="v"/>
            </a:pPr>
            <a:r>
              <a:rPr lang="el-GR" sz="2800" b="1" dirty="0">
                <a:effectLst/>
                <a:ea typeface="Calibri" panose="020F0502020204030204" pitchFamily="34" charset="0"/>
              </a:rPr>
              <a:t>Δημοκρατική</a:t>
            </a:r>
            <a:r>
              <a:rPr lang="el-GR" sz="2800" dirty="0">
                <a:effectLst/>
                <a:ea typeface="Calibri" panose="020F0502020204030204" pitchFamily="34" charset="0"/>
              </a:rPr>
              <a:t> διοίκηση και διαδικασία λήψης αποφάσεων</a:t>
            </a:r>
          </a:p>
          <a:p>
            <a:pPr algn="just">
              <a:buFont typeface="Wingdings" panose="05000000000000000000" pitchFamily="2" charset="2"/>
              <a:buChar char="v"/>
            </a:pPr>
            <a:r>
              <a:rPr lang="el-GR" sz="2800" b="1" dirty="0">
                <a:effectLst/>
                <a:ea typeface="Calibri" panose="020F0502020204030204" pitchFamily="34" charset="0"/>
              </a:rPr>
              <a:t>Ελεύθερη και ανοικτή συμμετοχή μελών</a:t>
            </a:r>
          </a:p>
          <a:p>
            <a:pPr algn="just">
              <a:buFont typeface="Wingdings" panose="05000000000000000000" pitchFamily="2" charset="2"/>
              <a:buChar char="v"/>
            </a:pPr>
            <a:r>
              <a:rPr lang="el-GR" sz="2800" dirty="0">
                <a:effectLst/>
                <a:ea typeface="Calibri" panose="020F0502020204030204" pitchFamily="34" charset="0"/>
              </a:rPr>
              <a:t>Δίκαιη διανομή του πλεονάσματος ως επί το </a:t>
            </a:r>
            <a:r>
              <a:rPr lang="el-GR" sz="2800" dirty="0" err="1">
                <a:effectLst/>
                <a:ea typeface="Calibri" panose="020F0502020204030204" pitchFamily="34" charset="0"/>
              </a:rPr>
              <a:t>πλείστον</a:t>
            </a:r>
            <a:r>
              <a:rPr lang="el-GR" sz="2800" dirty="0">
                <a:effectLst/>
                <a:ea typeface="Calibri" panose="020F0502020204030204" pitchFamily="34" charset="0"/>
              </a:rPr>
              <a:t>, για την επίτευξη στόχων που προάγουν τη </a:t>
            </a:r>
            <a:r>
              <a:rPr lang="el-GR" sz="2800" b="1" dirty="0">
                <a:effectLst/>
                <a:ea typeface="Calibri" panose="020F0502020204030204" pitchFamily="34" charset="0"/>
              </a:rPr>
              <a:t>Βιώσιμη ανάπτυξη και την Εξυπηρέτηση των συμφερόντων των μελών ή του κοινού συμφέροντος</a:t>
            </a:r>
          </a:p>
          <a:p>
            <a:pPr algn="just">
              <a:buFont typeface="Wingdings" panose="05000000000000000000" pitchFamily="2" charset="2"/>
              <a:buChar char="v"/>
            </a:pPr>
            <a:r>
              <a:rPr lang="el-GR" sz="2800" b="1" dirty="0">
                <a:effectLst/>
                <a:ea typeface="Calibri" panose="020F0502020204030204" pitchFamily="34" charset="0"/>
              </a:rPr>
              <a:t>Κοινωνική Συνοχή</a:t>
            </a:r>
          </a:p>
          <a:p>
            <a:pPr algn="just">
              <a:buFont typeface="Wingdings" panose="05000000000000000000" pitchFamily="2" charset="2"/>
              <a:buChar char="v"/>
            </a:pPr>
            <a:r>
              <a:rPr lang="el-GR" sz="2800" b="1" dirty="0">
                <a:effectLst/>
                <a:ea typeface="Calibri" panose="020F0502020204030204" pitchFamily="34" charset="0"/>
              </a:rPr>
              <a:t>Αλληλεγγύη και Κοινωνική Υπευθυνότητα</a:t>
            </a:r>
          </a:p>
          <a:p>
            <a:pPr algn="just">
              <a:buFont typeface="Wingdings" panose="05000000000000000000" pitchFamily="2" charset="2"/>
              <a:buChar char="v"/>
            </a:pPr>
            <a:r>
              <a:rPr lang="el-GR" sz="2800" b="1" dirty="0">
                <a:effectLst/>
                <a:ea typeface="Calibri" panose="020F0502020204030204" pitchFamily="34" charset="0"/>
              </a:rPr>
              <a:t>Προτεραιότητα στο Άτομο και Κοινωνικό στόχο</a:t>
            </a:r>
            <a:r>
              <a:rPr lang="el-GR" sz="2800" dirty="0">
                <a:effectLst/>
                <a:ea typeface="Calibri" panose="020F0502020204030204" pitchFamily="34" charset="0"/>
              </a:rPr>
              <a:t>, έναντι του κεφαλαίου</a:t>
            </a:r>
          </a:p>
          <a:p>
            <a:pPr algn="just">
              <a:buFont typeface="Wingdings" panose="05000000000000000000" pitchFamily="2" charset="2"/>
              <a:buChar char="v"/>
            </a:pPr>
            <a:r>
              <a:rPr lang="el-GR" sz="2800" dirty="0">
                <a:effectLst/>
                <a:ea typeface="Calibri" panose="020F0502020204030204" pitchFamily="34" charset="0"/>
              </a:rPr>
              <a:t>Εφαρμογή της </a:t>
            </a:r>
            <a:r>
              <a:rPr lang="el-GR" sz="2800" b="1" dirty="0">
                <a:effectLst/>
                <a:ea typeface="Calibri" panose="020F0502020204030204" pitchFamily="34" charset="0"/>
              </a:rPr>
              <a:t>Ανεξαρτησίας</a:t>
            </a:r>
            <a:r>
              <a:rPr lang="el-GR" sz="2800" dirty="0">
                <a:effectLst/>
                <a:ea typeface="Calibri" panose="020F0502020204030204" pitchFamily="34" charset="0"/>
              </a:rPr>
              <a:t> </a:t>
            </a:r>
            <a:r>
              <a:rPr lang="el-GR" sz="2800" b="1" dirty="0">
                <a:effectLst/>
                <a:ea typeface="Calibri" panose="020F0502020204030204" pitchFamily="34" charset="0"/>
              </a:rPr>
              <a:t>και Αυτονομίας </a:t>
            </a:r>
            <a:r>
              <a:rPr lang="el-GR" sz="2800" dirty="0">
                <a:effectLst/>
                <a:ea typeface="Calibri" panose="020F0502020204030204" pitchFamily="34" charset="0"/>
              </a:rPr>
              <a:t>έναντι του κράτους</a:t>
            </a:r>
            <a:endParaRPr lang="en-GB" sz="2800" dirty="0">
              <a:effectLst/>
              <a:ea typeface="Calibri" panose="020F0502020204030204" pitchFamily="34" charset="0"/>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A097EE48-45EF-42BE-806B-55DC62345A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DF7F5125-A1F2-4A0B-92FC-ECCCA7265C7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4947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Η Κοινωνική Οικονομία και άλλοι τομείς της Οικονομίας</a:t>
            </a:r>
            <a:endParaRPr lang="it-IT" dirty="0"/>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Θέση περιεχομένου 5">
            <a:extLst>
              <a:ext uri="{FF2B5EF4-FFF2-40B4-BE49-F238E27FC236}">
                <a16:creationId xmlns:a16="http://schemas.microsoft.com/office/drawing/2014/main" id="{F4894128-9906-4512-86F4-301E323832ED}"/>
              </a:ext>
            </a:extLst>
          </p:cNvPr>
          <p:cNvPicPr>
            <a:picLocks noGrp="1" noChangeAspect="1"/>
          </p:cNvPicPr>
          <p:nvPr>
            <p:ph idx="1"/>
          </p:nvPr>
        </p:nvPicPr>
        <p:blipFill>
          <a:blip r:embed="rId4"/>
          <a:stretch>
            <a:fillRect/>
          </a:stretch>
        </p:blipFill>
        <p:spPr>
          <a:xfrm>
            <a:off x="8400489" y="2078206"/>
            <a:ext cx="3286864" cy="660123"/>
          </a:xfrm>
        </p:spPr>
      </p:pic>
      <p:grpSp>
        <p:nvGrpSpPr>
          <p:cNvPr id="8" name="Group 40">
            <a:extLst>
              <a:ext uri="{FF2B5EF4-FFF2-40B4-BE49-F238E27FC236}">
                <a16:creationId xmlns:a16="http://schemas.microsoft.com/office/drawing/2014/main" id="{E0725CC2-B8DC-4C3C-BD8A-E68CB990E72B}"/>
              </a:ext>
            </a:extLst>
          </p:cNvPr>
          <p:cNvGrpSpPr>
            <a:grpSpLocks noChangeAspect="1"/>
          </p:cNvGrpSpPr>
          <p:nvPr/>
        </p:nvGrpSpPr>
        <p:grpSpPr bwMode="auto">
          <a:xfrm>
            <a:off x="611188" y="2060575"/>
            <a:ext cx="7705725" cy="3592513"/>
            <a:chOff x="1416" y="-1095"/>
            <a:chExt cx="9385" cy="4450"/>
          </a:xfrm>
        </p:grpSpPr>
        <p:sp>
          <p:nvSpPr>
            <p:cNvPr id="9" name="AutoShape 41">
              <a:extLst>
                <a:ext uri="{FF2B5EF4-FFF2-40B4-BE49-F238E27FC236}">
                  <a16:creationId xmlns:a16="http://schemas.microsoft.com/office/drawing/2014/main" id="{7E1DF994-2DFB-4F78-BA4C-9CB29985FCE5}"/>
                </a:ext>
              </a:extLst>
            </p:cNvPr>
            <p:cNvSpPr>
              <a:spLocks noChangeAspect="1" noChangeArrowheads="1"/>
            </p:cNvSpPr>
            <p:nvPr/>
          </p:nvSpPr>
          <p:spPr bwMode="auto">
            <a:xfrm>
              <a:off x="1416" y="-1095"/>
              <a:ext cx="9385" cy="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 name="Rectangle 42">
              <a:extLst>
                <a:ext uri="{FF2B5EF4-FFF2-40B4-BE49-F238E27FC236}">
                  <a16:creationId xmlns:a16="http://schemas.microsoft.com/office/drawing/2014/main" id="{5097616F-69DB-478A-98DD-C223A3E4CD9D}"/>
                </a:ext>
              </a:extLst>
            </p:cNvPr>
            <p:cNvSpPr>
              <a:spLocks noChangeArrowheads="1"/>
            </p:cNvSpPr>
            <p:nvPr/>
          </p:nvSpPr>
          <p:spPr bwMode="auto">
            <a:xfrm>
              <a:off x="2512" y="-935"/>
              <a:ext cx="2818" cy="1120"/>
            </a:xfrm>
            <a:prstGeom prst="rect">
              <a:avLst/>
            </a:prstGeom>
            <a:solidFill>
              <a:srgbClr val="99CCFF"/>
            </a:solidFill>
            <a:ln w="9525">
              <a:solidFill>
                <a:srgbClr val="003300"/>
              </a:solidFill>
              <a:miter lim="800000"/>
              <a:headEnd/>
              <a:tailEnd/>
            </a:ln>
          </p:spPr>
          <p:txBody>
            <a:bodyPr/>
            <a:lstStyle/>
            <a:p>
              <a:endParaRPr lang="en-GB"/>
            </a:p>
          </p:txBody>
        </p:sp>
        <p:sp>
          <p:nvSpPr>
            <p:cNvPr id="11" name="Rectangle 43">
              <a:extLst>
                <a:ext uri="{FF2B5EF4-FFF2-40B4-BE49-F238E27FC236}">
                  <a16:creationId xmlns:a16="http://schemas.microsoft.com/office/drawing/2014/main" id="{E63A78DA-A3D5-487F-9B8F-E0E906570AE3}"/>
                </a:ext>
              </a:extLst>
            </p:cNvPr>
            <p:cNvSpPr>
              <a:spLocks noChangeArrowheads="1"/>
            </p:cNvSpPr>
            <p:nvPr/>
          </p:nvSpPr>
          <p:spPr bwMode="auto">
            <a:xfrm>
              <a:off x="8071" y="-1024"/>
              <a:ext cx="2389" cy="4204"/>
            </a:xfrm>
            <a:prstGeom prst="rect">
              <a:avLst/>
            </a:prstGeom>
            <a:solidFill>
              <a:srgbClr val="CCFFFF"/>
            </a:solidFill>
            <a:ln w="9525">
              <a:solidFill>
                <a:srgbClr val="000000"/>
              </a:solidFill>
              <a:miter lim="800000"/>
              <a:headEnd/>
              <a:tailEnd/>
            </a:ln>
          </p:spPr>
          <p:txBody>
            <a:bodyPr/>
            <a:lstStyle/>
            <a:p>
              <a:endParaRPr lang="en-GB"/>
            </a:p>
          </p:txBody>
        </p:sp>
        <p:sp>
          <p:nvSpPr>
            <p:cNvPr id="12" name="Line 44">
              <a:extLst>
                <a:ext uri="{FF2B5EF4-FFF2-40B4-BE49-F238E27FC236}">
                  <a16:creationId xmlns:a16="http://schemas.microsoft.com/office/drawing/2014/main" id="{F021FEC9-379F-4DC2-A011-7CB88579CE40}"/>
                </a:ext>
              </a:extLst>
            </p:cNvPr>
            <p:cNvSpPr>
              <a:spLocks noChangeShapeType="1"/>
            </p:cNvSpPr>
            <p:nvPr/>
          </p:nvSpPr>
          <p:spPr bwMode="auto">
            <a:xfrm>
              <a:off x="2042" y="-455"/>
              <a:ext cx="1" cy="240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a:lstStyle/>
            <a:p>
              <a:endParaRPr lang="en-GB"/>
            </a:p>
          </p:txBody>
        </p:sp>
        <p:sp>
          <p:nvSpPr>
            <p:cNvPr id="13" name="Line 45">
              <a:extLst>
                <a:ext uri="{FF2B5EF4-FFF2-40B4-BE49-F238E27FC236}">
                  <a16:creationId xmlns:a16="http://schemas.microsoft.com/office/drawing/2014/main" id="{8167AC35-34AD-43B8-8499-95C96ADB46AF}"/>
                </a:ext>
              </a:extLst>
            </p:cNvPr>
            <p:cNvSpPr>
              <a:spLocks noChangeShapeType="1"/>
            </p:cNvSpPr>
            <p:nvPr/>
          </p:nvSpPr>
          <p:spPr bwMode="auto">
            <a:xfrm>
              <a:off x="2042" y="-455"/>
              <a:ext cx="470" cy="1"/>
            </a:xfrm>
            <a:prstGeom prst="line">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4" name="Line 46">
              <a:extLst>
                <a:ext uri="{FF2B5EF4-FFF2-40B4-BE49-F238E27FC236}">
                  <a16:creationId xmlns:a16="http://schemas.microsoft.com/office/drawing/2014/main" id="{3E9A87A0-5D5C-44A2-AF28-5FA77BE8219F}"/>
                </a:ext>
              </a:extLst>
            </p:cNvPr>
            <p:cNvSpPr>
              <a:spLocks noChangeShapeType="1"/>
            </p:cNvSpPr>
            <p:nvPr/>
          </p:nvSpPr>
          <p:spPr bwMode="auto">
            <a:xfrm>
              <a:off x="2042" y="1945"/>
              <a:ext cx="470" cy="1"/>
            </a:xfrm>
            <a:prstGeom prst="line">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5" name="Oval 47">
              <a:extLst>
                <a:ext uri="{FF2B5EF4-FFF2-40B4-BE49-F238E27FC236}">
                  <a16:creationId xmlns:a16="http://schemas.microsoft.com/office/drawing/2014/main" id="{5A5A205A-C8F2-40B2-A243-86ED7BA5D235}"/>
                </a:ext>
              </a:extLst>
            </p:cNvPr>
            <p:cNvSpPr>
              <a:spLocks noChangeArrowheads="1"/>
            </p:cNvSpPr>
            <p:nvPr/>
          </p:nvSpPr>
          <p:spPr bwMode="auto">
            <a:xfrm>
              <a:off x="8241" y="-148"/>
              <a:ext cx="2048" cy="1576"/>
            </a:xfrm>
            <a:prstGeom prst="ellipse">
              <a:avLst/>
            </a:prstGeom>
            <a:solidFill>
              <a:srgbClr val="00FFFF"/>
            </a:solidFill>
            <a:ln w="9525">
              <a:solidFill>
                <a:srgbClr val="000000"/>
              </a:solidFill>
              <a:prstDash val="dash"/>
              <a:round/>
              <a:headEnd/>
              <a:tailEnd/>
            </a:ln>
          </p:spPr>
          <p:txBody>
            <a:bodyPr/>
            <a:lstStyle/>
            <a:p>
              <a:endParaRPr lang="en-GB"/>
            </a:p>
          </p:txBody>
        </p:sp>
        <p:sp>
          <p:nvSpPr>
            <p:cNvPr id="16" name="Text Box 48">
              <a:extLst>
                <a:ext uri="{FF2B5EF4-FFF2-40B4-BE49-F238E27FC236}">
                  <a16:creationId xmlns:a16="http://schemas.microsoft.com/office/drawing/2014/main" id="{3611528C-147A-4FF5-8F6C-2341B1371BF9}"/>
                </a:ext>
              </a:extLst>
            </p:cNvPr>
            <p:cNvSpPr txBox="1">
              <a:spLocks noChangeArrowheads="1"/>
            </p:cNvSpPr>
            <p:nvPr/>
          </p:nvSpPr>
          <p:spPr bwMode="auto">
            <a:xfrm>
              <a:off x="8241" y="202"/>
              <a:ext cx="2047" cy="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l-GR" altLang="en-US" sz="1100" b="1">
                  <a:latin typeface="Tahoma" panose="020B0604030504040204" pitchFamily="34" charset="0"/>
                </a:rPr>
                <a:t>ΚΟΙΝΩΝΙΚΕΣ ΕΠΙΧΕΙΡΗΣΕΙΣ</a:t>
              </a:r>
              <a:endParaRPr lang="el-GR" altLang="en-US"/>
            </a:p>
          </p:txBody>
        </p:sp>
        <p:sp>
          <p:nvSpPr>
            <p:cNvPr id="17" name="Text Box 49">
              <a:extLst>
                <a:ext uri="{FF2B5EF4-FFF2-40B4-BE49-F238E27FC236}">
                  <a16:creationId xmlns:a16="http://schemas.microsoft.com/office/drawing/2014/main" id="{C3D98524-04CB-4ACC-B7A7-D037DBB2198D}"/>
                </a:ext>
              </a:extLst>
            </p:cNvPr>
            <p:cNvSpPr txBox="1">
              <a:spLocks noChangeArrowheads="1"/>
            </p:cNvSpPr>
            <p:nvPr/>
          </p:nvSpPr>
          <p:spPr bwMode="auto">
            <a:xfrm>
              <a:off x="7900" y="1428"/>
              <a:ext cx="2730" cy="1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l-GR" altLang="en-US" sz="1200" dirty="0"/>
            </a:p>
            <a:p>
              <a:pPr algn="ctr"/>
              <a:r>
                <a:rPr lang="el-GR" altLang="en-US" sz="1200" dirty="0"/>
                <a:t>Μη Κερδοσκοπικοί </a:t>
              </a:r>
              <a:endParaRPr lang="en-US" altLang="en-US" sz="1200" dirty="0"/>
            </a:p>
            <a:p>
              <a:pPr algn="ctr"/>
              <a:r>
                <a:rPr lang="el-GR" altLang="en-US" sz="1200" dirty="0"/>
                <a:t>Οργανισμοί (Ενώσεις, </a:t>
              </a:r>
              <a:endParaRPr lang="en-US" altLang="en-US" sz="1200" dirty="0"/>
            </a:p>
            <a:p>
              <a:pPr algn="ctr"/>
              <a:r>
                <a:rPr lang="el-GR" altLang="en-US" sz="1200" dirty="0"/>
                <a:t>Ιδρύματα </a:t>
              </a:r>
              <a:r>
                <a:rPr lang="el-GR" altLang="en-US" sz="1200" dirty="0" err="1"/>
                <a:t>κλπ</a:t>
              </a:r>
              <a:r>
                <a:rPr lang="el-GR" altLang="en-US" sz="1200" dirty="0"/>
                <a:t>)</a:t>
              </a:r>
            </a:p>
            <a:p>
              <a:endParaRPr lang="el-GR" altLang="en-US" dirty="0"/>
            </a:p>
          </p:txBody>
        </p:sp>
        <p:sp>
          <p:nvSpPr>
            <p:cNvPr id="18" name="Rectangle 50">
              <a:extLst>
                <a:ext uri="{FF2B5EF4-FFF2-40B4-BE49-F238E27FC236}">
                  <a16:creationId xmlns:a16="http://schemas.microsoft.com/office/drawing/2014/main" id="{CC8EEE64-481A-4FFD-B1D8-DF710798E432}"/>
                </a:ext>
              </a:extLst>
            </p:cNvPr>
            <p:cNvSpPr>
              <a:spLocks noChangeArrowheads="1"/>
            </p:cNvSpPr>
            <p:nvPr/>
          </p:nvSpPr>
          <p:spPr bwMode="auto">
            <a:xfrm>
              <a:off x="2512" y="1305"/>
              <a:ext cx="2818" cy="1120"/>
            </a:xfrm>
            <a:prstGeom prst="rect">
              <a:avLst/>
            </a:prstGeom>
            <a:solidFill>
              <a:srgbClr val="00CCFF"/>
            </a:solidFill>
            <a:ln w="9525">
              <a:solidFill>
                <a:srgbClr val="003300"/>
              </a:solidFill>
              <a:miter lim="800000"/>
              <a:headEnd/>
              <a:tailEnd/>
            </a:ln>
          </p:spPr>
          <p:txBody>
            <a:bodyPr/>
            <a:lstStyle/>
            <a:p>
              <a:endParaRPr lang="en-GB"/>
            </a:p>
          </p:txBody>
        </p:sp>
        <p:sp>
          <p:nvSpPr>
            <p:cNvPr id="19" name="Text Box 51">
              <a:extLst>
                <a:ext uri="{FF2B5EF4-FFF2-40B4-BE49-F238E27FC236}">
                  <a16:creationId xmlns:a16="http://schemas.microsoft.com/office/drawing/2014/main" id="{F2E61854-FF68-487E-8469-9BC8A6409B26}"/>
                </a:ext>
              </a:extLst>
            </p:cNvPr>
            <p:cNvSpPr txBox="1">
              <a:spLocks noChangeArrowheads="1"/>
            </p:cNvSpPr>
            <p:nvPr/>
          </p:nvSpPr>
          <p:spPr bwMode="auto">
            <a:xfrm>
              <a:off x="5486" y="345"/>
              <a:ext cx="2191" cy="960"/>
            </a:xfrm>
            <a:prstGeom prst="rect">
              <a:avLst/>
            </a:prstGeom>
            <a:solidFill>
              <a:srgbClr val="CCFFFF"/>
            </a:solidFill>
            <a:ln w="9525">
              <a:solidFill>
                <a:srgbClr val="000000"/>
              </a:solidFill>
              <a:miter lim="800000"/>
              <a:headEnd/>
              <a:tailEnd/>
            </a:ln>
          </p:spPr>
          <p:txBody>
            <a:bodyPr/>
            <a:lstStyle/>
            <a:p>
              <a:pPr algn="ctr"/>
              <a:r>
                <a:rPr lang="el-GR" altLang="en-US" sz="1200" b="1">
                  <a:latin typeface="Tahoma" panose="020B0604030504040204" pitchFamily="34" charset="0"/>
                </a:rPr>
                <a:t>ΚΟΙΝΩΝΙΚΗ ΟΙΚΟΝΟΜΙΑ-ΤΡΙΤΟΣ ΤΟΜΕΑΣ</a:t>
              </a:r>
              <a:endParaRPr lang="el-GR" altLang="en-US"/>
            </a:p>
          </p:txBody>
        </p:sp>
        <p:sp>
          <p:nvSpPr>
            <p:cNvPr id="20" name="Text Box 52">
              <a:extLst>
                <a:ext uri="{FF2B5EF4-FFF2-40B4-BE49-F238E27FC236}">
                  <a16:creationId xmlns:a16="http://schemas.microsoft.com/office/drawing/2014/main" id="{354D2395-E357-420A-8E7D-6E386FC694D5}"/>
                </a:ext>
              </a:extLst>
            </p:cNvPr>
            <p:cNvSpPr txBox="1">
              <a:spLocks noChangeArrowheads="1"/>
            </p:cNvSpPr>
            <p:nvPr/>
          </p:nvSpPr>
          <p:spPr bwMode="auto">
            <a:xfrm>
              <a:off x="7677" y="665"/>
              <a:ext cx="313"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666699"/>
                  </a:solidFill>
                  <a:miter lim="800000"/>
                  <a:headEnd/>
                  <a:tailEnd/>
                </a14:hiddenLine>
              </a:ext>
            </a:extLst>
          </p:spPr>
          <p:txBody>
            <a:bodyPr/>
            <a:lstStyle/>
            <a:p>
              <a:r>
                <a:rPr lang="el-GR" altLang="en-US" sz="1200">
                  <a:solidFill>
                    <a:srgbClr val="336666"/>
                  </a:solidFill>
                  <a:latin typeface="Tahoma" panose="020B0604030504040204" pitchFamily="34" charset="0"/>
                </a:rPr>
                <a:t>=</a:t>
              </a:r>
              <a:endParaRPr lang="el-GR" altLang="en-US"/>
            </a:p>
          </p:txBody>
        </p:sp>
        <p:sp>
          <p:nvSpPr>
            <p:cNvPr id="21" name="Line 53">
              <a:extLst>
                <a:ext uri="{FF2B5EF4-FFF2-40B4-BE49-F238E27FC236}">
                  <a16:creationId xmlns:a16="http://schemas.microsoft.com/office/drawing/2014/main" id="{61FD8384-7826-4B7B-BD14-5E35117B2780}"/>
                </a:ext>
              </a:extLst>
            </p:cNvPr>
            <p:cNvSpPr>
              <a:spLocks noChangeShapeType="1"/>
            </p:cNvSpPr>
            <p:nvPr/>
          </p:nvSpPr>
          <p:spPr bwMode="auto">
            <a:xfrm flipH="1" flipV="1">
              <a:off x="5486" y="-455"/>
              <a:ext cx="1095" cy="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2" name="Line 54">
              <a:extLst>
                <a:ext uri="{FF2B5EF4-FFF2-40B4-BE49-F238E27FC236}">
                  <a16:creationId xmlns:a16="http://schemas.microsoft.com/office/drawing/2014/main" id="{F8F7C6B5-54A5-4EB7-A333-7878AFAB4E31}"/>
                </a:ext>
              </a:extLst>
            </p:cNvPr>
            <p:cNvSpPr>
              <a:spLocks noChangeShapeType="1"/>
            </p:cNvSpPr>
            <p:nvPr/>
          </p:nvSpPr>
          <p:spPr bwMode="auto">
            <a:xfrm flipH="1">
              <a:off x="5486" y="1305"/>
              <a:ext cx="1095" cy="6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 name="Text Box 55">
              <a:extLst>
                <a:ext uri="{FF2B5EF4-FFF2-40B4-BE49-F238E27FC236}">
                  <a16:creationId xmlns:a16="http://schemas.microsoft.com/office/drawing/2014/main" id="{CD74AB6D-E24D-481C-9695-94063CB85659}"/>
                </a:ext>
              </a:extLst>
            </p:cNvPr>
            <p:cNvSpPr txBox="1">
              <a:spLocks noChangeArrowheads="1"/>
            </p:cNvSpPr>
            <p:nvPr/>
          </p:nvSpPr>
          <p:spPr bwMode="auto">
            <a:xfrm>
              <a:off x="2668" y="1465"/>
              <a:ext cx="2505"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l-GR" altLang="en-US" sz="1100" b="1">
                  <a:latin typeface="Tahoma" panose="020B0604030504040204" pitchFamily="34" charset="0"/>
                </a:rPr>
                <a:t>ΔΗΜΟΣΙΟΣ</a:t>
              </a:r>
            </a:p>
            <a:p>
              <a:pPr algn="ctr"/>
              <a:r>
                <a:rPr lang="el-GR" altLang="en-US" sz="1100" b="1">
                  <a:latin typeface="Tahoma" panose="020B0604030504040204" pitchFamily="34" charset="0"/>
                </a:rPr>
                <a:t>ΤΟΜΕΑΣ</a:t>
              </a:r>
              <a:endParaRPr lang="el-GR" altLang="en-US" sz="1100"/>
            </a:p>
          </p:txBody>
        </p:sp>
        <p:sp>
          <p:nvSpPr>
            <p:cNvPr id="24" name="Text Box 56">
              <a:extLst>
                <a:ext uri="{FF2B5EF4-FFF2-40B4-BE49-F238E27FC236}">
                  <a16:creationId xmlns:a16="http://schemas.microsoft.com/office/drawing/2014/main" id="{A5C16C43-3CC4-4A51-AB40-B5BAB74F141E}"/>
                </a:ext>
              </a:extLst>
            </p:cNvPr>
            <p:cNvSpPr txBox="1">
              <a:spLocks noChangeArrowheads="1"/>
            </p:cNvSpPr>
            <p:nvPr/>
          </p:nvSpPr>
          <p:spPr bwMode="auto">
            <a:xfrm>
              <a:off x="7900" y="-849"/>
              <a:ext cx="2693" cy="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l-GR" altLang="en-US" sz="1100" b="1" dirty="0">
                  <a:solidFill>
                    <a:srgbClr val="000000"/>
                  </a:solidFill>
                  <a:latin typeface="Tahoma" panose="020B0604030504040204" pitchFamily="34" charset="0"/>
                </a:rPr>
                <a:t>ΣΥΝΕΤΑΙΡΙΣΜΟΙ</a:t>
              </a:r>
              <a:endParaRPr lang="el-GR" altLang="en-US" sz="1100" dirty="0"/>
            </a:p>
          </p:txBody>
        </p:sp>
        <p:sp>
          <p:nvSpPr>
            <p:cNvPr id="25" name="Text Box 57">
              <a:extLst>
                <a:ext uri="{FF2B5EF4-FFF2-40B4-BE49-F238E27FC236}">
                  <a16:creationId xmlns:a16="http://schemas.microsoft.com/office/drawing/2014/main" id="{6540C3B4-F0DE-4D22-AAF2-990B794EC464}"/>
                </a:ext>
              </a:extLst>
            </p:cNvPr>
            <p:cNvSpPr txBox="1">
              <a:spLocks noChangeArrowheads="1"/>
            </p:cNvSpPr>
            <p:nvPr/>
          </p:nvSpPr>
          <p:spPr bwMode="auto">
            <a:xfrm>
              <a:off x="2610" y="-849"/>
              <a:ext cx="2560" cy="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l-GR" altLang="en-US" sz="1100" b="1">
                  <a:latin typeface="Tahoma" panose="020B0604030504040204" pitchFamily="34" charset="0"/>
                </a:rPr>
                <a:t>ΠΑΡΑΔΟΣΙΑΚΟΣ ΙΔΙΩΤΙΚΟΣ ΤΟΜΕΑΣ</a:t>
              </a:r>
            </a:p>
            <a:p>
              <a:pPr algn="ctr"/>
              <a:r>
                <a:rPr lang="el-GR" altLang="en-US" sz="1100" b="1">
                  <a:latin typeface="Tahoma" panose="020B0604030504040204" pitchFamily="34" charset="0"/>
                </a:rPr>
                <a:t>(ΚΕΡΔΟΣΚΟΠΙΚΟΣ)</a:t>
              </a:r>
              <a:endParaRPr lang="el-GR" altLang="en-US"/>
            </a:p>
          </p:txBody>
        </p:sp>
      </p:grpSp>
      <p:pic>
        <p:nvPicPr>
          <p:cNvPr id="26" name="Εικόνα 5">
            <a:extLst>
              <a:ext uri="{FF2B5EF4-FFF2-40B4-BE49-F238E27FC236}">
                <a16:creationId xmlns:a16="http://schemas.microsoft.com/office/drawing/2014/main" id="{FC33D5CC-8777-4319-A90B-AAE75E9DEDF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27" name="Εικόνα 38" descr="Image">
            <a:extLst>
              <a:ext uri="{FF2B5EF4-FFF2-40B4-BE49-F238E27FC236}">
                <a16:creationId xmlns:a16="http://schemas.microsoft.com/office/drawing/2014/main" id="{F2D43806-D0F8-4378-85D7-979046203F6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5048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Στόχοι κοινωνικής οικονομίας</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3" y="2188662"/>
            <a:ext cx="11146974" cy="3907317"/>
          </a:xfrm>
        </p:spPr>
        <p:txBody>
          <a:bodyPr>
            <a:normAutofit lnSpcReduction="10000"/>
          </a:bodyPr>
          <a:lstStyle/>
          <a:p>
            <a:pPr marL="742950" indent="-742950" algn="just">
              <a:buAutoNum type="arabicPeriod"/>
            </a:pPr>
            <a:r>
              <a:rPr lang="el-GR" sz="3600" dirty="0">
                <a:effectLst/>
                <a:ea typeface="Calibri" panose="020F0502020204030204" pitchFamily="34" charset="0"/>
              </a:rPr>
              <a:t>Δημιουργία </a:t>
            </a:r>
            <a:r>
              <a:rPr lang="el-GR" sz="3600" b="1" dirty="0">
                <a:effectLst/>
                <a:ea typeface="Calibri" panose="020F0502020204030204" pitchFamily="34" charset="0"/>
              </a:rPr>
              <a:t>νέων θέσεων εργασίας και στήριξη </a:t>
            </a:r>
            <a:r>
              <a:rPr lang="el-GR" sz="3600" dirty="0">
                <a:effectLst/>
                <a:ea typeface="Calibri" panose="020F0502020204030204" pitchFamily="34" charset="0"/>
              </a:rPr>
              <a:t>υφιστάμενων ή νέων πηγών απασχόλησης</a:t>
            </a:r>
          </a:p>
          <a:p>
            <a:pPr marL="742950" indent="-742950" algn="just">
              <a:buAutoNum type="arabicPeriod"/>
            </a:pPr>
            <a:r>
              <a:rPr lang="el-GR" sz="3600" dirty="0">
                <a:effectLst/>
                <a:ea typeface="Calibri" panose="020F0502020204030204" pitchFamily="34" charset="0"/>
              </a:rPr>
              <a:t>Η συμβολή της ΚΟ στην ολοένα ανάπτυξη των </a:t>
            </a:r>
            <a:r>
              <a:rPr lang="el-GR" sz="3600" b="1" dirty="0">
                <a:effectLst/>
              </a:rPr>
              <a:t>νέων οικονομικών τομέων</a:t>
            </a:r>
          </a:p>
          <a:p>
            <a:pPr marL="742950" indent="-742950" algn="just">
              <a:buAutoNum type="arabicPeriod"/>
            </a:pPr>
            <a:r>
              <a:rPr lang="el-GR" sz="3600" dirty="0">
                <a:effectLst/>
                <a:ea typeface="Calibri" panose="020F0502020204030204" pitchFamily="34" charset="0"/>
              </a:rPr>
              <a:t>Η συμβολή της ΚΟ στον εκσυγχρονισμό και στη σχετική </a:t>
            </a:r>
            <a:r>
              <a:rPr lang="el-GR" sz="3600" b="1" dirty="0">
                <a:effectLst/>
              </a:rPr>
              <a:t>βελτίωση των αγορών </a:t>
            </a:r>
            <a:r>
              <a:rPr lang="el-GR" sz="3600" dirty="0">
                <a:effectLst/>
                <a:ea typeface="Calibri" panose="020F0502020204030204" pitchFamily="34" charset="0"/>
              </a:rPr>
              <a:t>σε τοπικό επίπεδο, αναφορικά με την οικονομική δομή και οργανωτική μορφή τους</a:t>
            </a:r>
            <a:endParaRPr lang="en-GB" sz="3600" dirty="0">
              <a:effectLst/>
              <a:ea typeface="Calibri" panose="020F0502020204030204" pitchFamily="34" charset="0"/>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7F3B5AA4-FBD3-4AA4-A588-65FB030805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B1DA14BF-C41C-4AB8-A8D3-2CE2A8AE266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5336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Στόχοι κοινωνικής οικονομίας</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3" y="2188662"/>
            <a:ext cx="11146974" cy="3907317"/>
          </a:xfrm>
        </p:spPr>
        <p:txBody>
          <a:bodyPr>
            <a:normAutofit fontScale="85000" lnSpcReduction="20000"/>
          </a:bodyPr>
          <a:lstStyle/>
          <a:p>
            <a:pPr marL="0" indent="0" algn="just">
              <a:buNone/>
            </a:pPr>
            <a:r>
              <a:rPr lang="el-GR" sz="3600" dirty="0">
                <a:effectLst/>
                <a:ea typeface="Calibri" panose="020F0502020204030204" pitchFamily="34" charset="0"/>
              </a:rPr>
              <a:t>4. Η ανταπόκριση της ΚΟ στην εξέλιξη της </a:t>
            </a:r>
            <a:r>
              <a:rPr lang="el-GR" sz="3600" b="1" dirty="0">
                <a:effectLst/>
              </a:rPr>
              <a:t>δυναμικότητας της αγοράς, </a:t>
            </a:r>
            <a:r>
              <a:rPr lang="el-GR" sz="3600" dirty="0">
                <a:effectLst/>
                <a:ea typeface="Calibri" panose="020F0502020204030204" pitchFamily="34" charset="0"/>
              </a:rPr>
              <a:t>την επίτευξη της ισορροπίας της ζήτησης και της προσφοράς και την κάλυψη των κοινωνικών αναγκών που δεν μπορεί να καλύψει το κράτος αλλά και η ίδια η αγορά</a:t>
            </a:r>
          </a:p>
          <a:p>
            <a:pPr marL="0" indent="0" algn="just">
              <a:buNone/>
            </a:pPr>
            <a:r>
              <a:rPr lang="el-GR" sz="3600" dirty="0">
                <a:effectLst/>
                <a:ea typeface="Calibri" panose="020F0502020204030204" pitchFamily="34" charset="0"/>
              </a:rPr>
              <a:t>5. Η συμβολή της ΚΟ στην αύξηση των </a:t>
            </a:r>
            <a:r>
              <a:rPr lang="el-GR" sz="3600" b="1" dirty="0">
                <a:effectLst/>
              </a:rPr>
              <a:t>εισοδημάτων και τόνωση της κατανάλωσης</a:t>
            </a:r>
          </a:p>
          <a:p>
            <a:pPr marL="0" indent="0" algn="just">
              <a:buNone/>
            </a:pPr>
            <a:r>
              <a:rPr lang="el-GR" sz="3600" dirty="0">
                <a:effectLst/>
                <a:ea typeface="Calibri" panose="020F0502020204030204" pitchFamily="34" charset="0"/>
              </a:rPr>
              <a:t>6. Η συμμετοχή της ΚΟ στην </a:t>
            </a:r>
            <a:r>
              <a:rPr lang="el-GR" sz="3600" b="1" dirty="0">
                <a:effectLst/>
              </a:rPr>
              <a:t>εξάλειψη του κοινωνικού αποκλεισμού</a:t>
            </a:r>
            <a:r>
              <a:rPr lang="el-GR" sz="3600" dirty="0">
                <a:effectLst/>
                <a:ea typeface="Calibri" panose="020F0502020204030204" pitchFamily="34" charset="0"/>
              </a:rPr>
              <a:t>, ενδυναμώνοντας την απασχόληση που αφορά τις ευάλωτες κοινωνικές ομάδες σε ομάδες και σε ομάδες που εμφανίζουν ανισότητες στην αγορά εργασίας</a:t>
            </a:r>
            <a:endParaRPr lang="en-GB" sz="3600" dirty="0">
              <a:effectLst/>
              <a:ea typeface="Calibri" panose="020F0502020204030204" pitchFamily="34" charset="0"/>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53C74257-7DAC-44CD-8EDF-B2DDDF1583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A80DAA82-C470-4BE6-870B-48EBAFC850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9060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Στόχοι κοινωνικής οικονομίας</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3" y="2188662"/>
            <a:ext cx="11146974" cy="3907317"/>
          </a:xfrm>
        </p:spPr>
        <p:txBody>
          <a:bodyPr>
            <a:normAutofit/>
          </a:bodyPr>
          <a:lstStyle/>
          <a:p>
            <a:pPr marL="0" indent="0" algn="just">
              <a:buNone/>
            </a:pPr>
            <a:r>
              <a:rPr lang="el-GR" sz="3600" dirty="0">
                <a:effectLst/>
                <a:ea typeface="Calibri" panose="020F0502020204030204" pitchFamily="34" charset="0"/>
              </a:rPr>
              <a:t>7. Η προώθηση και η ενδυνάμωση της </a:t>
            </a:r>
            <a:r>
              <a:rPr lang="el-GR" sz="3600" b="1" dirty="0">
                <a:effectLst/>
              </a:rPr>
              <a:t>κοινωνικής συνοχής </a:t>
            </a:r>
            <a:r>
              <a:rPr lang="el-GR" sz="3600" dirty="0">
                <a:effectLst/>
                <a:ea typeface="Calibri" panose="020F0502020204030204" pitchFamily="34" charset="0"/>
              </a:rPr>
              <a:t>σε τοπικό επίπεδο</a:t>
            </a:r>
          </a:p>
          <a:p>
            <a:pPr marL="0" indent="0" algn="just">
              <a:buNone/>
            </a:pPr>
            <a:r>
              <a:rPr lang="el-GR" sz="3600" dirty="0">
                <a:effectLst/>
                <a:ea typeface="Calibri" panose="020F0502020204030204" pitchFamily="34" charset="0"/>
              </a:rPr>
              <a:t>8. Η παρότρυνση του </a:t>
            </a:r>
            <a:r>
              <a:rPr lang="el-GR" sz="3600" b="1" dirty="0">
                <a:effectLst/>
              </a:rPr>
              <a:t>τοπικού κοινωνικού κεφαλαίου </a:t>
            </a:r>
            <a:r>
              <a:rPr lang="el-GR" sz="3600" dirty="0">
                <a:effectLst/>
                <a:ea typeface="Calibri" panose="020F0502020204030204" pitchFamily="34" charset="0"/>
              </a:rPr>
              <a:t>κινητοποιώντας την κοινωνία και τις παραγωγικές πρωτοβουλίες</a:t>
            </a:r>
          </a:p>
          <a:p>
            <a:pPr marL="0" indent="0" algn="just">
              <a:buNone/>
            </a:pPr>
            <a:r>
              <a:rPr lang="el-GR" sz="3600" dirty="0">
                <a:effectLst/>
                <a:ea typeface="Calibri" panose="020F0502020204030204" pitchFamily="34" charset="0"/>
              </a:rPr>
              <a:t>9. Η συμβολή της ΚΟ στην ολοένα </a:t>
            </a:r>
            <a:r>
              <a:rPr lang="el-GR" sz="3600" b="1" dirty="0">
                <a:effectLst/>
              </a:rPr>
              <a:t>εξάλειψη των τοπικών αποκλίσεων και γεωγραφικών ανισοτήτων</a:t>
            </a:r>
            <a:endParaRPr lang="en-GB" sz="3600" b="1"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4705AEBA-1FFE-4DEF-A49A-D692453716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E6794770-3DF5-4D67-A837-05A026A1289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7928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Φορείς Κοινωνικής και Αλληλέγγυας Οικονομίας – Κ.Α.Λ.Ο (Ευρώπη)</a:t>
            </a:r>
            <a:endParaRPr lang="en-GB"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p:txBody>
          <a:bodyPr>
            <a:normAutofit fontScale="92500" lnSpcReduction="10000"/>
          </a:bodyPr>
          <a:lstStyle/>
          <a:p>
            <a:pPr marL="0" indent="0">
              <a:buNone/>
            </a:pPr>
            <a:r>
              <a:rPr lang="el-GR" sz="3600" dirty="0">
                <a:effectLst/>
              </a:rPr>
              <a:t>Τι είναι;</a:t>
            </a:r>
            <a:endParaRPr lang="en-US" sz="3600" dirty="0">
              <a:effectLst/>
            </a:endParaRPr>
          </a:p>
          <a:p>
            <a:r>
              <a:rPr lang="el-GR" sz="2800" dirty="0">
                <a:effectLst/>
              </a:rPr>
              <a:t>Μη-κερδοσκοπικοί οργανισμοί και ιδιωτικές Επιχειρήσεις</a:t>
            </a:r>
          </a:p>
          <a:p>
            <a:r>
              <a:rPr lang="el-GR" sz="2800" dirty="0">
                <a:effectLst/>
              </a:rPr>
              <a:t>Με κύριο στόχο την </a:t>
            </a:r>
            <a:r>
              <a:rPr lang="el-GR" sz="2800" b="1" dirty="0">
                <a:effectLst/>
              </a:rPr>
              <a:t>εξυπηρέτηση των μελών τους και της κοινωνίας και την επιδίωξη στόχων γενικού συμφέροντος, </a:t>
            </a:r>
            <a:r>
              <a:rPr lang="el-GR" sz="2800" dirty="0">
                <a:effectLst/>
              </a:rPr>
              <a:t>παρά την επιδίωξη κέρδους, όπως οι παραδοσιακές επιχειρήσεις που αποσκοπούν στο κεφάλαιο</a:t>
            </a:r>
          </a:p>
          <a:p>
            <a:r>
              <a:rPr lang="el-GR" sz="2800" dirty="0">
                <a:effectLst/>
              </a:rPr>
              <a:t>Προέρχονται από τις </a:t>
            </a:r>
            <a:r>
              <a:rPr lang="el-GR" sz="2800" b="1" dirty="0">
                <a:effectLst/>
              </a:rPr>
              <a:t>κοινωνικές ανάγκες </a:t>
            </a:r>
            <a:r>
              <a:rPr lang="el-GR" sz="2800" dirty="0">
                <a:effectLst/>
              </a:rPr>
              <a:t>των μελών τους και του ευρύτερου κοινού</a:t>
            </a:r>
          </a:p>
          <a:p>
            <a:r>
              <a:rPr lang="el-GR" sz="2800" dirty="0">
                <a:effectLst/>
              </a:rPr>
              <a:t>Παρέχουν ένα ευρύ φάσμα </a:t>
            </a:r>
            <a:r>
              <a:rPr lang="el-GR" sz="2800" b="1" dirty="0">
                <a:effectLst/>
              </a:rPr>
              <a:t>δραστηριοτήτων και υπηρεσιών και αγαθών </a:t>
            </a:r>
            <a:r>
              <a:rPr lang="el-GR" sz="2800" dirty="0">
                <a:effectLst/>
              </a:rPr>
              <a:t>προς τα μέλη τους και την κοινωνία και</a:t>
            </a:r>
            <a:r>
              <a:rPr lang="el-GR" sz="2800" b="1" dirty="0">
                <a:effectLst/>
              </a:rPr>
              <a:t> δημιουργούν εκατομμύρια θέσεις εργασίας</a:t>
            </a:r>
            <a:r>
              <a:rPr lang="en-US" sz="2800" dirty="0">
                <a:solidFill>
                  <a:srgbClr val="0F458C"/>
                </a:solidFill>
                <a:effectLst/>
              </a:rPr>
              <a:t>.</a:t>
            </a:r>
            <a:endParaRPr lang="el-GR" sz="2800" dirty="0">
              <a:solidFill>
                <a:srgbClr val="0F458C"/>
              </a:solidFill>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A82D909D-37B1-4B49-A999-AA268A7591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6D2E6DDD-1403-44F0-B0D5-018A28398E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368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Φορείς Κοινωνικής και Αλληλέγγυας Οικονομίας – Κ.Α.Λ.Ο (Ευρώπη)</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marL="457200" lvl="1" indent="-457200">
              <a:lnSpc>
                <a:spcPct val="70000"/>
              </a:lnSpc>
              <a:spcBef>
                <a:spcPts val="1000"/>
              </a:spcBef>
              <a:buBlip>
                <a:blip r:embed="rId2"/>
              </a:buBlip>
            </a:pPr>
            <a:r>
              <a:rPr lang="el-GR" sz="2200" dirty="0">
                <a:solidFill>
                  <a:srgbClr val="0F458C"/>
                </a:solidFill>
                <a:effectLst/>
              </a:rPr>
              <a:t>Διαφέρουν σε </a:t>
            </a:r>
            <a:r>
              <a:rPr lang="el-GR" sz="2200" u="sng" dirty="0">
                <a:solidFill>
                  <a:srgbClr val="0F458C"/>
                </a:solidFill>
                <a:effectLst/>
              </a:rPr>
              <a:t>μέγεθος</a:t>
            </a:r>
            <a:r>
              <a:rPr lang="el-GR" sz="2200" dirty="0">
                <a:solidFill>
                  <a:srgbClr val="0F458C"/>
                </a:solidFill>
                <a:effectLst/>
              </a:rPr>
              <a:t>, από ΜΜΕ έως μεγάλες εταιρείες και ομάδες,</a:t>
            </a:r>
          </a:p>
          <a:p>
            <a:pPr marL="457200" lvl="1" indent="-457200">
              <a:lnSpc>
                <a:spcPct val="70000"/>
              </a:lnSpc>
              <a:spcBef>
                <a:spcPts val="1000"/>
              </a:spcBef>
              <a:buBlip>
                <a:blip r:embed="rId2"/>
              </a:buBlip>
            </a:pPr>
            <a:r>
              <a:rPr lang="el-GR" sz="2200" dirty="0">
                <a:solidFill>
                  <a:srgbClr val="0F458C"/>
                </a:solidFill>
                <a:effectLst/>
              </a:rPr>
              <a:t>Έχουν διαφορετικές </a:t>
            </a:r>
            <a:r>
              <a:rPr lang="el-GR" sz="2200" u="sng" dirty="0">
                <a:solidFill>
                  <a:srgbClr val="0F458C"/>
                </a:solidFill>
                <a:effectLst/>
              </a:rPr>
              <a:t>νομικές μορφές</a:t>
            </a:r>
            <a:r>
              <a:rPr lang="el-GR" sz="2200" dirty="0">
                <a:solidFill>
                  <a:srgbClr val="0F458C"/>
                </a:solidFill>
                <a:effectLst/>
              </a:rPr>
              <a:t>,</a:t>
            </a:r>
          </a:p>
          <a:p>
            <a:pPr marL="457200" lvl="1" indent="-457200">
              <a:lnSpc>
                <a:spcPct val="70000"/>
              </a:lnSpc>
              <a:spcBef>
                <a:spcPts val="1000"/>
              </a:spcBef>
              <a:buBlip>
                <a:blip r:embed="rId2"/>
              </a:buBlip>
            </a:pPr>
            <a:r>
              <a:rPr lang="el-GR" sz="2200" dirty="0">
                <a:solidFill>
                  <a:srgbClr val="0F458C"/>
                </a:solidFill>
                <a:effectLst/>
              </a:rPr>
              <a:t>Δραστηριοποιούνται σε </a:t>
            </a:r>
            <a:r>
              <a:rPr lang="el-GR" sz="2200" u="sng" dirty="0">
                <a:solidFill>
                  <a:srgbClr val="0F458C"/>
                </a:solidFill>
                <a:effectLst/>
              </a:rPr>
              <a:t>διάφορους κοινωνικοοικονομικούς τομείς </a:t>
            </a:r>
            <a:r>
              <a:rPr lang="el-GR" sz="2200" dirty="0">
                <a:solidFill>
                  <a:srgbClr val="0F458C"/>
                </a:solidFill>
                <a:effectLst/>
              </a:rPr>
              <a:t>όπως</a:t>
            </a:r>
            <a:r>
              <a:rPr lang="en-US" sz="2200" dirty="0">
                <a:solidFill>
                  <a:srgbClr val="0F458C"/>
                </a:solidFill>
                <a:effectLst/>
              </a:rPr>
              <a:t>: </a:t>
            </a:r>
          </a:p>
          <a:p>
            <a:pPr lvl="2"/>
            <a:r>
              <a:rPr lang="el-GR" sz="1600" dirty="0">
                <a:solidFill>
                  <a:srgbClr val="0F458C"/>
                </a:solidFill>
                <a:effectLst/>
              </a:rPr>
              <a:t>Κοινωνική προστασία</a:t>
            </a:r>
          </a:p>
          <a:p>
            <a:pPr lvl="2"/>
            <a:r>
              <a:rPr lang="el-GR" sz="1600" dirty="0">
                <a:solidFill>
                  <a:srgbClr val="0F458C"/>
                </a:solidFill>
                <a:effectLst/>
              </a:rPr>
              <a:t>Κοινωνικές υπηρεσίες</a:t>
            </a:r>
          </a:p>
          <a:p>
            <a:pPr lvl="2"/>
            <a:r>
              <a:rPr lang="el-GR" sz="1600" dirty="0">
                <a:solidFill>
                  <a:srgbClr val="0F458C"/>
                </a:solidFill>
                <a:effectLst/>
              </a:rPr>
              <a:t>Υγεία</a:t>
            </a:r>
          </a:p>
          <a:p>
            <a:pPr lvl="2"/>
            <a:r>
              <a:rPr lang="el-GR" sz="1600" dirty="0">
                <a:solidFill>
                  <a:srgbClr val="0F458C"/>
                </a:solidFill>
                <a:effectLst/>
              </a:rPr>
              <a:t>Τραπεζικές εργασίες</a:t>
            </a:r>
          </a:p>
          <a:p>
            <a:pPr lvl="2"/>
            <a:r>
              <a:rPr lang="el-GR" sz="1600" dirty="0">
                <a:solidFill>
                  <a:srgbClr val="0F458C"/>
                </a:solidFill>
                <a:effectLst/>
              </a:rPr>
              <a:t>Ασφαλιστική</a:t>
            </a:r>
          </a:p>
          <a:p>
            <a:pPr lvl="2"/>
            <a:r>
              <a:rPr lang="el-GR" sz="1600" dirty="0">
                <a:solidFill>
                  <a:srgbClr val="0F458C"/>
                </a:solidFill>
                <a:effectLst/>
              </a:rPr>
              <a:t>Γεωργική παραγωγή</a:t>
            </a:r>
          </a:p>
          <a:p>
            <a:pPr lvl="2"/>
            <a:r>
              <a:rPr lang="el-GR" sz="1600" dirty="0">
                <a:solidFill>
                  <a:srgbClr val="0F458C"/>
                </a:solidFill>
                <a:effectLst/>
              </a:rPr>
              <a:t>Καταναλωτικές υποθέσεις</a:t>
            </a:r>
            <a:endParaRPr lang="en-GB" sz="1600" dirty="0">
              <a:solidFill>
                <a:srgbClr val="0F458C"/>
              </a:solidFill>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sp>
        <p:nvSpPr>
          <p:cNvPr id="6" name="Segnaposto contenuto 2">
            <a:extLst>
              <a:ext uri="{FF2B5EF4-FFF2-40B4-BE49-F238E27FC236}">
                <a16:creationId xmlns:a16="http://schemas.microsoft.com/office/drawing/2014/main" id="{EAC70DDC-2666-463F-8662-D13CAADC1583}"/>
              </a:ext>
            </a:extLst>
          </p:cNvPr>
          <p:cNvSpPr txBox="1">
            <a:spLocks/>
          </p:cNvSpPr>
          <p:nvPr/>
        </p:nvSpPr>
        <p:spPr>
          <a:xfrm>
            <a:off x="4382406" y="3041404"/>
            <a:ext cx="6465194" cy="2254158"/>
          </a:xfrm>
          <a:prstGeom prst="rect">
            <a:avLst/>
          </a:prstGeom>
        </p:spPr>
        <p:txBody>
          <a:bodyPr vert="horz" lIns="91440" tIns="45720" rIns="91440" bIns="45720" rtlCol="0">
            <a:noAutofit/>
          </a:bodyPr>
          <a:lstStyle>
            <a:lvl1pPr marL="457200" indent="-457200" algn="l" defTabSz="914400" rtl="0" eaLnBrk="1" latinLnBrk="0" hangingPunct="1">
              <a:lnSpc>
                <a:spcPct val="90000"/>
              </a:lnSpc>
              <a:spcBef>
                <a:spcPts val="1000"/>
              </a:spcBef>
              <a:buFontTx/>
              <a:buBlip>
                <a:blip r:embed="rId2"/>
              </a:buBlip>
              <a:defRPr sz="3200" kern="1200">
                <a:solidFill>
                  <a:srgbClr val="0F458C"/>
                </a:solidFill>
                <a:effectLst>
                  <a:outerShdw blurRad="38100" dist="38100" dir="2700000" algn="tl">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Tx/>
              <a:buBlip>
                <a:blip r:embed="rId4"/>
              </a:buBlip>
              <a:defRPr sz="2800" kern="1200">
                <a:solidFill>
                  <a:srgbClr val="FBBE00"/>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lnSpc>
                <a:spcPct val="90000"/>
              </a:lnSpc>
              <a:spcBef>
                <a:spcPts val="500"/>
              </a:spcBef>
              <a:buClr>
                <a:srgbClr val="289477"/>
              </a:buClr>
              <a:buFont typeface="Dubai" panose="020B0503030403030204" pitchFamily="34" charset="-78"/>
              <a:buChar char="+"/>
              <a:defRPr sz="2800" kern="1200">
                <a:solidFill>
                  <a:srgbClr val="289477"/>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r>
              <a:rPr lang="el-GR" sz="1600" dirty="0">
                <a:solidFill>
                  <a:srgbClr val="0F458C"/>
                </a:solidFill>
                <a:effectLst/>
              </a:rPr>
              <a:t>Συλλογική εργασία</a:t>
            </a:r>
          </a:p>
          <a:p>
            <a:pPr lvl="2"/>
            <a:r>
              <a:rPr lang="el-GR" sz="1600" dirty="0">
                <a:solidFill>
                  <a:srgbClr val="0F458C"/>
                </a:solidFill>
                <a:effectLst/>
              </a:rPr>
              <a:t>Βιοτεχνία</a:t>
            </a:r>
          </a:p>
          <a:p>
            <a:pPr lvl="2"/>
            <a:r>
              <a:rPr lang="el-GR" sz="1600" dirty="0">
                <a:solidFill>
                  <a:srgbClr val="0F458C"/>
                </a:solidFill>
                <a:effectLst/>
              </a:rPr>
              <a:t>Στέγαση</a:t>
            </a:r>
            <a:endParaRPr lang="en-GB" sz="1600" dirty="0">
              <a:solidFill>
                <a:srgbClr val="0F458C"/>
              </a:solidFill>
              <a:effectLst/>
            </a:endParaRPr>
          </a:p>
          <a:p>
            <a:pPr lvl="2"/>
            <a:r>
              <a:rPr lang="el-GR" sz="1600" dirty="0">
                <a:solidFill>
                  <a:srgbClr val="0F458C"/>
                </a:solidFill>
                <a:effectLst/>
              </a:rPr>
              <a:t>Εφοδιασμό</a:t>
            </a:r>
            <a:endParaRPr lang="en-GB" sz="1600" dirty="0">
              <a:solidFill>
                <a:srgbClr val="0F458C"/>
              </a:solidFill>
              <a:effectLst/>
            </a:endParaRPr>
          </a:p>
          <a:p>
            <a:pPr lvl="2"/>
            <a:r>
              <a:rPr lang="el-GR" sz="1600" dirty="0">
                <a:solidFill>
                  <a:srgbClr val="0F458C"/>
                </a:solidFill>
                <a:effectLst/>
              </a:rPr>
              <a:t>Υπηρεσίες γειτονιάς</a:t>
            </a:r>
          </a:p>
          <a:p>
            <a:pPr lvl="2"/>
            <a:r>
              <a:rPr lang="el-GR" sz="1600" dirty="0">
                <a:solidFill>
                  <a:srgbClr val="0F458C"/>
                </a:solidFill>
                <a:effectLst/>
              </a:rPr>
              <a:t>Εκπαίδευση και Κατάρτιση</a:t>
            </a:r>
            <a:endParaRPr lang="en-GB" sz="1600" dirty="0">
              <a:solidFill>
                <a:srgbClr val="0F458C"/>
              </a:solidFill>
              <a:effectLst/>
            </a:endParaRPr>
          </a:p>
          <a:p>
            <a:pPr lvl="2"/>
            <a:r>
              <a:rPr lang="el-GR" sz="1600" dirty="0">
                <a:solidFill>
                  <a:srgbClr val="0F458C"/>
                </a:solidFill>
                <a:effectLst/>
              </a:rPr>
              <a:t>Πολιτισμός, αθλητισμός και δραστηριότητες αναψυχής</a:t>
            </a:r>
            <a:r>
              <a:rPr lang="en-GB" sz="1600" dirty="0">
                <a:solidFill>
                  <a:srgbClr val="0F458C"/>
                </a:solidFill>
                <a:effectLst/>
              </a:rPr>
              <a:t>.</a:t>
            </a:r>
            <a:endParaRPr lang="en-US" sz="1600" dirty="0">
              <a:solidFill>
                <a:srgbClr val="0F458C"/>
              </a:solidFill>
              <a:effectLst/>
            </a:endParaRPr>
          </a:p>
        </p:txBody>
      </p:sp>
      <p:pic>
        <p:nvPicPr>
          <p:cNvPr id="7" name="Εικόνα 5">
            <a:extLst>
              <a:ext uri="{FF2B5EF4-FFF2-40B4-BE49-F238E27FC236}">
                <a16:creationId xmlns:a16="http://schemas.microsoft.com/office/drawing/2014/main" id="{CE7EC4E9-3A90-47E7-904A-ED3193F15E2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8" name="Εικόνα 38" descr="Image">
            <a:extLst>
              <a:ext uri="{FF2B5EF4-FFF2-40B4-BE49-F238E27FC236}">
                <a16:creationId xmlns:a16="http://schemas.microsoft.com/office/drawing/2014/main" id="{02DE4669-D3BC-4241-BC6A-7DA56D26413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9238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p:txBody>
          <a:bodyPr/>
          <a:lstStyle/>
          <a:p>
            <a:r>
              <a:rPr lang="el-GR" dirty="0"/>
              <a:t>Άδεια Χρήσης</a:t>
            </a:r>
            <a:endParaRPr lang="en-US" dirty="0"/>
          </a:p>
        </p:txBody>
      </p:sp>
      <p:sp>
        <p:nvSpPr>
          <p:cNvPr id="3" name="Segnaposto contenuto 2">
            <a:extLst>
              <a:ext uri="{FF2B5EF4-FFF2-40B4-BE49-F238E27FC236}">
                <a16:creationId xmlns:a16="http://schemas.microsoft.com/office/drawing/2014/main" id="{89274D4A-4BE5-44F5-A681-63073191A39A}"/>
              </a:ext>
            </a:extLst>
          </p:cNvPr>
          <p:cNvSpPr>
            <a:spLocks noGrp="1"/>
          </p:cNvSpPr>
          <p:nvPr>
            <p:ph idx="1"/>
          </p:nvPr>
        </p:nvSpPr>
        <p:spPr/>
        <p:txBody>
          <a:bodyPr/>
          <a:lstStyle/>
          <a:p>
            <a:r>
              <a:rPr lang="el-GR" dirty="0">
                <a:effectLst/>
              </a:rPr>
              <a:t>Το παρόν εκπαιδευτικό υλικό υπόκειται σε άδειες χρήσης  </a:t>
            </a:r>
            <a:r>
              <a:rPr lang="en-GB" dirty="0">
                <a:effectLst/>
              </a:rPr>
              <a:t>Creative Commons Attribution-</a:t>
            </a:r>
            <a:r>
              <a:rPr lang="en-GB" dirty="0" err="1">
                <a:effectLst/>
              </a:rPr>
              <a:t>NonCommercial</a:t>
            </a:r>
            <a:r>
              <a:rPr lang="en-GB" dirty="0">
                <a:effectLst/>
              </a:rPr>
              <a:t>-Share.</a:t>
            </a:r>
            <a:endParaRPr lang="el-GR" dirty="0">
              <a:effectLst/>
            </a:endParaRPr>
          </a:p>
          <a:p>
            <a:r>
              <a:rPr lang="el-GR" dirty="0">
                <a:effectLst/>
              </a:rPr>
              <a:t>Για εκπαιδευτικό υλικό, όπως εικόνες, που υπόκειται σε άλλου τύπου άδειας χρήσης, η άδεια χρήσης αναφέρεται ρητώς.</a:t>
            </a:r>
            <a:endParaRPr lang="en-GB" dirty="0">
              <a:effectLst/>
            </a:endParaRPr>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83279"/>
            <a:ext cx="1019331" cy="726900"/>
          </a:xfrm>
          <a:prstGeom prst="rect">
            <a:avLst/>
          </a:prstGeom>
        </p:spPr>
      </p:pic>
      <p:pic>
        <p:nvPicPr>
          <p:cNvPr id="6" name="Picture 5">
            <a:extLst>
              <a:ext uri="{FF2B5EF4-FFF2-40B4-BE49-F238E27FC236}">
                <a16:creationId xmlns:a16="http://schemas.microsoft.com/office/drawing/2014/main" id="{E964DC7D-C45D-4145-8362-F94569EB75C5}"/>
              </a:ext>
            </a:extLst>
          </p:cNvPr>
          <p:cNvPicPr>
            <a:picLocks noChangeAspect="1"/>
          </p:cNvPicPr>
          <p:nvPr/>
        </p:nvPicPr>
        <p:blipFill>
          <a:blip r:embed="rId3"/>
          <a:stretch>
            <a:fillRect/>
          </a:stretch>
        </p:blipFill>
        <p:spPr>
          <a:xfrm>
            <a:off x="4538518" y="4411598"/>
            <a:ext cx="2705100" cy="1028700"/>
          </a:xfrm>
          <a:prstGeom prst="rect">
            <a:avLst/>
          </a:prstGeom>
        </p:spPr>
      </p:pic>
      <p:pic>
        <p:nvPicPr>
          <p:cNvPr id="7" name="Εικόνα 6">
            <a:extLst>
              <a:ext uri="{FF2B5EF4-FFF2-40B4-BE49-F238E27FC236}">
                <a16:creationId xmlns:a16="http://schemas.microsoft.com/office/drawing/2014/main" id="{3980D82A-015D-4DAD-AC24-65056FAF08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1026" name="Εικόνα 38" descr="Image">
            <a:extLst>
              <a:ext uri="{FF2B5EF4-FFF2-40B4-BE49-F238E27FC236}">
                <a16:creationId xmlns:a16="http://schemas.microsoft.com/office/drawing/2014/main" id="{6746FA56-CE94-413A-ACB6-5A32BEDA51A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724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Φορείς Κοινωνικής και Αλληλέγγυας Οικονομίας – Κ.Α.Λ.Ο (Ευρώπη)</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8034" y="1802969"/>
            <a:ext cx="11141454" cy="4042558"/>
          </a:xfrm>
        </p:spPr>
        <p:txBody>
          <a:bodyPr>
            <a:noAutofit/>
          </a:bodyPr>
          <a:lstStyle/>
          <a:p>
            <a:pPr marL="0" indent="0">
              <a:buNone/>
            </a:pPr>
            <a:r>
              <a:rPr lang="el-GR" dirty="0">
                <a:effectLst/>
              </a:rPr>
              <a:t>Ρόλος και σημασία</a:t>
            </a:r>
            <a:endParaRPr lang="en-US" dirty="0">
              <a:effectLst/>
            </a:endParaRPr>
          </a:p>
          <a:p>
            <a:r>
              <a:rPr lang="el-GR" sz="1600" dirty="0">
                <a:effectLst/>
              </a:rPr>
              <a:t>Συμβολή στη δημιουργία </a:t>
            </a:r>
            <a:r>
              <a:rPr lang="el-GR" sz="1600" b="1" dirty="0">
                <a:effectLst/>
              </a:rPr>
              <a:t>κοινωνικής ευημερίας </a:t>
            </a:r>
            <a:r>
              <a:rPr lang="el-GR" sz="1600" dirty="0">
                <a:effectLst/>
              </a:rPr>
              <a:t>και στην </a:t>
            </a:r>
            <a:r>
              <a:rPr lang="el-GR" sz="1600" b="1" dirty="0">
                <a:effectLst/>
              </a:rPr>
              <a:t>κοινωνική συνοχή</a:t>
            </a:r>
          </a:p>
          <a:p>
            <a:r>
              <a:rPr lang="el-GR" sz="1600" dirty="0">
                <a:effectLst/>
              </a:rPr>
              <a:t>Ανανέωση </a:t>
            </a:r>
            <a:r>
              <a:rPr lang="el-GR" sz="1600" b="1" dirty="0">
                <a:effectLst/>
              </a:rPr>
              <a:t>τοπικών γειτονιών </a:t>
            </a:r>
            <a:r>
              <a:rPr lang="el-GR" sz="1600" dirty="0">
                <a:effectLst/>
              </a:rPr>
              <a:t>από άτομα και κοινότητες</a:t>
            </a:r>
          </a:p>
          <a:p>
            <a:r>
              <a:rPr lang="el-GR" sz="1600" dirty="0">
                <a:effectLst/>
              </a:rPr>
              <a:t>Επίδειξη </a:t>
            </a:r>
            <a:r>
              <a:rPr lang="el-GR" sz="1600" b="1" dirty="0">
                <a:effectLst/>
              </a:rPr>
              <a:t>νέων τρόπων παροχής </a:t>
            </a:r>
            <a:r>
              <a:rPr lang="el-GR" sz="1600" dirty="0">
                <a:effectLst/>
              </a:rPr>
              <a:t>δημόσιων υπηρεσιών</a:t>
            </a:r>
          </a:p>
          <a:p>
            <a:r>
              <a:rPr lang="el-GR" sz="1600" dirty="0">
                <a:effectLst/>
              </a:rPr>
              <a:t>Ανάπτυξη μιας κοινωνίας ενεργών πολιτών και </a:t>
            </a:r>
            <a:r>
              <a:rPr lang="el-GR" sz="1600" b="1" dirty="0">
                <a:effectLst/>
              </a:rPr>
              <a:t>χωρίς αποκλεισμούς</a:t>
            </a:r>
          </a:p>
          <a:p>
            <a:r>
              <a:rPr lang="el-GR" sz="1600" dirty="0">
                <a:effectLst/>
              </a:rPr>
              <a:t>Εναγκαλισμός των συναγωνιστών, καθώς ο ανταγωνισμός μπορεί να σημαίνει μεγαλύτερη συνολική παραγωγικότητα της αγοράς για την επίτευξη </a:t>
            </a:r>
            <a:r>
              <a:rPr lang="el-GR" sz="1600" b="1" dirty="0">
                <a:effectLst/>
              </a:rPr>
              <a:t>κοινωνικών στόχων</a:t>
            </a:r>
          </a:p>
          <a:p>
            <a:r>
              <a:rPr lang="el-GR" sz="1600" dirty="0">
                <a:effectLst/>
              </a:rPr>
              <a:t>Συνεισφορά στην </a:t>
            </a:r>
            <a:r>
              <a:rPr lang="el-GR" sz="1600" b="1" dirty="0">
                <a:effectLst/>
              </a:rPr>
              <a:t>απασχόληση</a:t>
            </a:r>
          </a:p>
          <a:p>
            <a:r>
              <a:rPr lang="el-GR" sz="1600" dirty="0">
                <a:effectLst/>
              </a:rPr>
              <a:t>Συνεισφορά στην </a:t>
            </a:r>
            <a:r>
              <a:rPr lang="el-GR" sz="1600" b="1" dirty="0">
                <a:effectLst/>
              </a:rPr>
              <a:t>περιφερειακή και αγροτική ανάπτυξη</a:t>
            </a:r>
          </a:p>
          <a:p>
            <a:r>
              <a:rPr lang="el-GR" sz="1600" dirty="0">
                <a:effectLst/>
              </a:rPr>
              <a:t>Συνεισφορά στην </a:t>
            </a:r>
            <a:r>
              <a:rPr lang="el-GR" sz="1600" b="1" dirty="0">
                <a:effectLst/>
              </a:rPr>
              <a:t>περιβαλλοντική προστασία</a:t>
            </a:r>
          </a:p>
          <a:p>
            <a:r>
              <a:rPr lang="el-GR" sz="1600" dirty="0">
                <a:effectLst/>
              </a:rPr>
              <a:t>Συνεισφορά στην </a:t>
            </a:r>
            <a:r>
              <a:rPr lang="el-GR" sz="1600" b="1" dirty="0">
                <a:effectLst/>
              </a:rPr>
              <a:t>πολιτική προστασία </a:t>
            </a:r>
            <a:r>
              <a:rPr lang="el-GR" sz="1600" dirty="0">
                <a:effectLst/>
              </a:rPr>
              <a:t>των καταναλωτών στον ιδιωτικό και δημόσιο τομέα.</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9D049D60-6D2E-4726-9672-9BF91AEB24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28A82F36-6CBC-4E74-8F9D-74FCE58871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1061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Φορείς Κοινωνικής και Αλληλέγγυας Οικονομίας – Κ.Α.Λ.Ο (Ευρώπη)</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3" y="1988320"/>
            <a:ext cx="11416201" cy="3907317"/>
          </a:xfrm>
        </p:spPr>
        <p:txBody>
          <a:bodyPr>
            <a:noAutofit/>
          </a:bodyPr>
          <a:lstStyle/>
          <a:p>
            <a:pPr marL="0" indent="0">
              <a:buNone/>
            </a:pPr>
            <a:r>
              <a:rPr lang="el-GR" sz="2800" dirty="0">
                <a:effectLst/>
              </a:rPr>
              <a:t>Κοινές αρχές και χαρακτηριστικά</a:t>
            </a:r>
            <a:endParaRPr lang="en-US" sz="2800" dirty="0">
              <a:effectLst/>
            </a:endParaRPr>
          </a:p>
          <a:p>
            <a:pPr marL="457200" lvl="1" indent="-457200">
              <a:spcBef>
                <a:spcPts val="1000"/>
              </a:spcBef>
              <a:buBlip>
                <a:blip r:embed="rId3"/>
              </a:buBlip>
            </a:pPr>
            <a:r>
              <a:rPr lang="el-GR" sz="2000" dirty="0">
                <a:solidFill>
                  <a:srgbClr val="0F458C"/>
                </a:solidFill>
                <a:effectLst/>
              </a:rPr>
              <a:t>Αλληλεγγύη,</a:t>
            </a:r>
          </a:p>
          <a:p>
            <a:pPr marL="457200" lvl="1" indent="-457200">
              <a:spcBef>
                <a:spcPts val="1000"/>
              </a:spcBef>
              <a:buBlip>
                <a:blip r:embed="rId3"/>
              </a:buBlip>
            </a:pPr>
            <a:r>
              <a:rPr lang="el-GR" sz="2000" dirty="0">
                <a:solidFill>
                  <a:srgbClr val="0F458C"/>
                </a:solidFill>
                <a:effectLst/>
              </a:rPr>
              <a:t>Κοινωνική συνοχή,</a:t>
            </a:r>
          </a:p>
          <a:p>
            <a:pPr marL="457200" lvl="1" indent="-457200">
              <a:spcBef>
                <a:spcPts val="1000"/>
              </a:spcBef>
              <a:buBlip>
                <a:blip r:embed="rId3"/>
              </a:buBlip>
            </a:pPr>
            <a:r>
              <a:rPr lang="el-GR" sz="2000" dirty="0">
                <a:solidFill>
                  <a:srgbClr val="0F458C"/>
                </a:solidFill>
                <a:effectLst/>
              </a:rPr>
              <a:t>Συλλογικό συμφέρον – προτεραιότητα στον άνθρωπο και κοινωνικό στόχο έναντι κεφαλαίου,</a:t>
            </a:r>
          </a:p>
          <a:p>
            <a:pPr marL="457200" lvl="1" indent="-457200">
              <a:spcBef>
                <a:spcPts val="1000"/>
              </a:spcBef>
              <a:buBlip>
                <a:blip r:embed="rId3"/>
              </a:buBlip>
            </a:pPr>
            <a:r>
              <a:rPr lang="el-GR" sz="2000" dirty="0">
                <a:solidFill>
                  <a:srgbClr val="0F458C"/>
                </a:solidFill>
                <a:effectLst/>
              </a:rPr>
              <a:t>Κοινωνική ευθύνη,</a:t>
            </a:r>
          </a:p>
          <a:p>
            <a:pPr marL="457200" lvl="1" indent="-457200">
              <a:spcBef>
                <a:spcPts val="1000"/>
              </a:spcBef>
              <a:buBlip>
                <a:blip r:embed="rId3"/>
              </a:buBlip>
            </a:pPr>
            <a:r>
              <a:rPr lang="el-GR" sz="2000" dirty="0">
                <a:solidFill>
                  <a:srgbClr val="0F458C"/>
                </a:solidFill>
                <a:effectLst/>
              </a:rPr>
              <a:t>Συμμετοχική και Δημοκρατική διαχείριση και λήψη αποφάσεων,</a:t>
            </a:r>
          </a:p>
          <a:p>
            <a:pPr marL="457200" lvl="1" indent="-457200">
              <a:spcBef>
                <a:spcPts val="1000"/>
              </a:spcBef>
              <a:buBlip>
                <a:blip r:embed="rId3"/>
              </a:buBlip>
            </a:pPr>
            <a:r>
              <a:rPr lang="el-GR" sz="2000" dirty="0">
                <a:solidFill>
                  <a:srgbClr val="0F458C"/>
                </a:solidFill>
                <a:effectLst/>
              </a:rPr>
              <a:t>Πολυμορφία των ενδιαφερομένων</a:t>
            </a:r>
            <a:r>
              <a:rPr lang="en-US" sz="2000" dirty="0">
                <a:solidFill>
                  <a:srgbClr val="0F458C"/>
                </a:solidFill>
                <a:effectLst/>
              </a:rPr>
              <a:t>,</a:t>
            </a:r>
            <a:r>
              <a:rPr lang="el-GR" sz="2000" dirty="0">
                <a:solidFill>
                  <a:srgbClr val="0F458C"/>
                </a:solidFill>
                <a:effectLst/>
              </a:rPr>
              <a:t> ανοικτό σύστημα συμμετοχής μελών,</a:t>
            </a:r>
            <a:endParaRPr lang="en-US" sz="2000" dirty="0">
              <a:solidFill>
                <a:srgbClr val="0F458C"/>
              </a:solidFill>
              <a:effectLst/>
            </a:endParaRPr>
          </a:p>
          <a:p>
            <a:pPr marL="457200" lvl="1" indent="-457200">
              <a:spcBef>
                <a:spcPts val="1000"/>
              </a:spcBef>
              <a:buBlip>
                <a:blip r:embed="rId3"/>
              </a:buBlip>
            </a:pPr>
            <a:r>
              <a:rPr lang="el-GR" sz="2000" dirty="0">
                <a:solidFill>
                  <a:srgbClr val="0F458C"/>
                </a:solidFill>
                <a:effectLst/>
              </a:rPr>
              <a:t>Επιδίωξη κοινωφελών σκοπών και όχι κέρδους</a:t>
            </a:r>
            <a:r>
              <a:rPr lang="en-US" sz="2000" dirty="0">
                <a:solidFill>
                  <a:srgbClr val="0F458C"/>
                </a:solidFill>
                <a:effectLst/>
              </a:rPr>
              <a:t>,</a:t>
            </a:r>
            <a:endParaRPr lang="el-GR" sz="2000" dirty="0">
              <a:solidFill>
                <a:srgbClr val="0F458C"/>
              </a:solidFill>
              <a:effectLst/>
            </a:endParaRPr>
          </a:p>
          <a:p>
            <a:pPr marL="457200" lvl="1" indent="-457200">
              <a:spcBef>
                <a:spcPts val="1000"/>
              </a:spcBef>
              <a:buBlip>
                <a:blip r:embed="rId3"/>
              </a:buBlip>
            </a:pPr>
            <a:r>
              <a:rPr lang="el-GR" sz="2000" dirty="0">
                <a:solidFill>
                  <a:srgbClr val="0F458C"/>
                </a:solidFill>
                <a:effectLst/>
              </a:rPr>
              <a:t>Επανεπένδυση των κερδών για την ίδια επιχείρηση/οργανισμό και την κοινωνία,</a:t>
            </a:r>
          </a:p>
          <a:p>
            <a:pPr marL="457200" lvl="1" indent="-457200">
              <a:spcBef>
                <a:spcPts val="1000"/>
              </a:spcBef>
              <a:buBlip>
                <a:blip r:embed="rId3"/>
              </a:buBlip>
            </a:pPr>
            <a:r>
              <a:rPr lang="el-GR" sz="2000" dirty="0">
                <a:solidFill>
                  <a:srgbClr val="0F458C"/>
                </a:solidFill>
                <a:effectLst/>
              </a:rPr>
              <a:t>Αυτόνομη διαχείριση και διοίκηση από τις δημόσιες αρχές. </a:t>
            </a:r>
            <a:endParaRPr lang="en-US" sz="2000" dirty="0">
              <a:solidFill>
                <a:srgbClr val="0F458C"/>
              </a:solidFill>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423A617E-3733-4B9C-8304-7E875DBB601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5D7B4054-2659-4503-AE55-7F7DC32FF83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6060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Φορείς Κοινωνικής και Αλληλέγγυας Οικονομίας – Κ.Α.Λ.Ο (Ευρώπη)</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marL="0" indent="0">
              <a:buNone/>
            </a:pPr>
            <a:r>
              <a:rPr lang="el-GR" sz="3600" dirty="0">
                <a:effectLst/>
              </a:rPr>
              <a:t>Ποιοι είναι;</a:t>
            </a:r>
            <a:endParaRPr lang="en-US" sz="3600" dirty="0">
              <a:effectLst/>
            </a:endParaRPr>
          </a:p>
          <a:p>
            <a:r>
              <a:rPr lang="el-GR" sz="2800" dirty="0">
                <a:effectLst/>
              </a:rPr>
              <a:t>Συνεταιρισμοί</a:t>
            </a:r>
          </a:p>
          <a:p>
            <a:r>
              <a:rPr lang="el-GR" sz="2800" dirty="0">
                <a:effectLst/>
              </a:rPr>
              <a:t>Εταιρίες</a:t>
            </a:r>
            <a:r>
              <a:rPr lang="en-GB" sz="2800" dirty="0">
                <a:effectLst/>
              </a:rPr>
              <a:t> </a:t>
            </a:r>
            <a:r>
              <a:rPr lang="el-GR" sz="2800" dirty="0">
                <a:effectLst/>
              </a:rPr>
              <a:t>αλληλασφάλισης</a:t>
            </a:r>
          </a:p>
          <a:p>
            <a:r>
              <a:rPr lang="el-GR" sz="2800" dirty="0">
                <a:effectLst/>
              </a:rPr>
              <a:t>Ενώσεις/Σωματεία</a:t>
            </a:r>
            <a:endParaRPr lang="el-GR" sz="2800" dirty="0">
              <a:solidFill>
                <a:srgbClr val="0F458C"/>
              </a:solidFill>
              <a:effectLst/>
            </a:endParaRPr>
          </a:p>
          <a:p>
            <a:r>
              <a:rPr lang="el-GR" sz="2800" dirty="0">
                <a:effectLst/>
              </a:rPr>
              <a:t>Ιδρύματα</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EC88FF38-4931-4BA7-85EA-3F3352DAC9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AA6ACC53-0CA2-4496-92B2-3013A830FDB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0197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Συνεταιρισμοί</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r>
              <a:rPr lang="el-GR" sz="2800" b="1" u="sng" dirty="0">
                <a:effectLst/>
              </a:rPr>
              <a:t>Συνεταιρισμοί</a:t>
            </a:r>
            <a:r>
              <a:rPr lang="en-US" sz="2800" dirty="0">
                <a:solidFill>
                  <a:srgbClr val="0F458C"/>
                </a:solidFill>
                <a:effectLst/>
              </a:rPr>
              <a:t>: </a:t>
            </a:r>
            <a:r>
              <a:rPr lang="el-GR" sz="2800" dirty="0">
                <a:effectLst/>
              </a:rPr>
              <a:t>Σύμφωνα με τη Διεθνή Συνεταιριστική Συμμαχία (International </a:t>
            </a:r>
            <a:r>
              <a:rPr lang="el-GR" sz="2800" dirty="0" err="1">
                <a:effectLst/>
              </a:rPr>
              <a:t>Cooperative</a:t>
            </a:r>
            <a:r>
              <a:rPr lang="el-GR" sz="2800" dirty="0">
                <a:effectLst/>
              </a:rPr>
              <a:t> </a:t>
            </a:r>
            <a:r>
              <a:rPr lang="el-GR" sz="2800" dirty="0" err="1">
                <a:effectLst/>
              </a:rPr>
              <a:t>Alliance</a:t>
            </a:r>
            <a:r>
              <a:rPr lang="el-GR" sz="2800" dirty="0">
                <a:effectLst/>
              </a:rPr>
              <a:t>), ένας συνεταιρισμός είναι μια «</a:t>
            </a:r>
            <a:r>
              <a:rPr lang="el-GR" sz="2800" i="1" dirty="0">
                <a:effectLst/>
              </a:rPr>
              <a:t>αυτόνομη </a:t>
            </a:r>
            <a:r>
              <a:rPr lang="el-GR" sz="2800" b="1" i="1" dirty="0">
                <a:effectLst/>
              </a:rPr>
              <a:t>ένωση προσώπων </a:t>
            </a:r>
            <a:r>
              <a:rPr lang="el-GR" sz="2800" i="1" dirty="0">
                <a:effectLst/>
              </a:rPr>
              <a:t>που ενώνονται οικειοθελώς για να ανταποκριθούν στις κοινές οικονομικές, κοινωνικές και πολιτιστικές ανάγκες και προσδοκίες τους μέσω μιας κοινώς ανήκουσας και δημοκρατικά ελεγχόμενης επιχείρησης»</a:t>
            </a:r>
            <a:r>
              <a:rPr lang="el-GR" sz="2800" dirty="0">
                <a:effectLst/>
              </a:rPr>
              <a:t>.</a:t>
            </a:r>
          </a:p>
          <a:p>
            <a:pPr marL="0" indent="0">
              <a:buNone/>
            </a:pPr>
            <a:r>
              <a:rPr lang="el-GR" sz="2800" dirty="0">
                <a:effectLst/>
              </a:rPr>
              <a:t>Στους συνεταιρισμούς τα δικαιώματα ιδιοκτησίας διατίθενται σε ομάδες παραγόντων και όχι σε επενδυτές (καταναλωτές, εργαζόμενοι, παραγωγοί, αγρότες κλπ.) </a:t>
            </a:r>
            <a:endParaRPr lang="en-US" sz="2800" dirty="0">
              <a:solidFill>
                <a:srgbClr val="0F458C"/>
              </a:solidFill>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79EFAE17-2837-4945-8EFA-AD15F66301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F27D60C0-7029-479E-B675-F1A848E7909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8694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Εταιρίες αλληλασφάλισης</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algn="just"/>
            <a:r>
              <a:rPr lang="el-GR" sz="2800" b="1" u="sng" dirty="0">
                <a:effectLst/>
              </a:rPr>
              <a:t>Ενώσεις αλληλασφαλιστικών εταιρών</a:t>
            </a:r>
            <a:r>
              <a:rPr lang="en-US" sz="2800" dirty="0">
                <a:solidFill>
                  <a:srgbClr val="0F458C"/>
                </a:solidFill>
                <a:effectLst/>
              </a:rPr>
              <a:t>: </a:t>
            </a:r>
            <a:r>
              <a:rPr lang="el-GR" sz="2800" dirty="0">
                <a:effectLst/>
              </a:rPr>
              <a:t>«</a:t>
            </a:r>
            <a:r>
              <a:rPr lang="el-GR" sz="2800" i="1" dirty="0">
                <a:effectLst/>
              </a:rPr>
              <a:t>ένας οργανισμός που παρέχει </a:t>
            </a:r>
            <a:r>
              <a:rPr lang="el-GR" sz="2800" b="1" i="1" dirty="0">
                <a:effectLst/>
              </a:rPr>
              <a:t>ασφαλιστικές υπηρεσίες </a:t>
            </a:r>
            <a:r>
              <a:rPr lang="el-GR" sz="2800" i="1" dirty="0">
                <a:effectLst/>
              </a:rPr>
              <a:t>προς όφελος των μελών του όταν επηρεάζονται από ασθένεια, αναπηρία, γήρας ή ανεργία από την μία πλευρά και που ασφαλίζουν το σπίτι, τα αυτοκίνητα και τα ατυχήματα, την ανεργία ή θάνατο από την άλλη. Πρωταρχικός στόχος τους είναι να ικανοποιούν τις κοινές ανάγκες χωρίς να αποκομίζουν κέρδη ή να αποδίδουν κεφάλαια».</a:t>
            </a:r>
          </a:p>
          <a:p>
            <a:pPr marL="0" indent="0" algn="just">
              <a:buNone/>
            </a:pPr>
            <a:r>
              <a:rPr lang="el-GR" sz="2800" dirty="0">
                <a:effectLst/>
              </a:rPr>
              <a:t>Υπάρχουν δύο κατηγορίες τέτοιων οργανώσεων: εταιρίες αλληλασφάλισης για ασφάλιση και εταιρίες αλληλασφάλισης για υγεία. </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4C42E809-0BEE-401B-BB5B-F8494E867E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38C8453E-AD87-44CE-8EBA-A256BD20B3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1636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Ενώσεις</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r>
              <a:rPr lang="el-GR" sz="2800" b="1" u="sng" dirty="0">
                <a:effectLst/>
              </a:rPr>
              <a:t>Ενώσεις/Σωματεία</a:t>
            </a:r>
            <a:r>
              <a:rPr lang="en-US" sz="2800" b="1" u="sng" dirty="0">
                <a:effectLst/>
              </a:rPr>
              <a:t>: </a:t>
            </a:r>
            <a:r>
              <a:rPr lang="el-GR" sz="2800" i="1" u="sng" dirty="0">
                <a:effectLst/>
              </a:rPr>
              <a:t>«</a:t>
            </a:r>
            <a:r>
              <a:rPr lang="el-GR" sz="2800" i="1" dirty="0">
                <a:effectLst/>
              </a:rPr>
              <a:t>είναι μια ομάδα ανθρώπων που ενώνονται μαζί για πολιτιστικό, ψυχαγωγικό, κοινωνικό και οικονομικό ή άλλο σκοπό και δημιουργούν μια μόνιμη οργάνωση. Οι ενώσεις συνήθως προωθούν τα εμπορικά ή επαγγελματικά συμφέροντα των μελών τους, ενώ τα ιδρύματα δαπανούν τα κεφάλαιά τους σε έργα ή δραστηριότητες που ωφελούν το κοινό».</a:t>
            </a:r>
          </a:p>
          <a:p>
            <a:pPr marL="0" indent="0">
              <a:buNone/>
            </a:pPr>
            <a:r>
              <a:rPr lang="el-GR" sz="2800" i="1" dirty="0">
                <a:effectLst/>
              </a:rPr>
              <a:t>Οι εν λόγω οργανώσεις έχουν μια μεγάλη ποικιλία ονομάτων ανάλογα με το εθνικό πλαίσιο, όπως: ενώσεις, ΜΚΟ, μη κυβερνητικές οργανώσεις, εθελοντικές οργανώσεις </a:t>
            </a:r>
            <a:r>
              <a:rPr lang="el-GR" sz="2800" i="1" dirty="0" err="1">
                <a:effectLst/>
              </a:rPr>
              <a:t>κ.ο.κ.</a:t>
            </a:r>
            <a:endParaRPr lang="el-GR" sz="2800" i="1"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AAFAF514-EEAD-474C-9FE1-D5AC6CCAEA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C192A9C9-7F52-421E-A168-41E27B56A3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4835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Ιδρύματα</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r>
              <a:rPr lang="el-GR" sz="2800" b="1" u="sng" dirty="0">
                <a:effectLst/>
              </a:rPr>
              <a:t>Ιδρύματα και λοιποί οργανισμοί</a:t>
            </a:r>
            <a:r>
              <a:rPr lang="en-US" sz="2800" dirty="0">
                <a:solidFill>
                  <a:srgbClr val="0F458C"/>
                </a:solidFill>
                <a:effectLst/>
              </a:rPr>
              <a:t>: </a:t>
            </a:r>
            <a:r>
              <a:rPr lang="el-GR" sz="2800" dirty="0">
                <a:solidFill>
                  <a:srgbClr val="0F458C"/>
                </a:solidFill>
                <a:effectLst/>
              </a:rPr>
              <a:t>«</a:t>
            </a:r>
            <a:r>
              <a:rPr lang="el-GR" sz="2800" i="1" dirty="0">
                <a:effectLst/>
              </a:rPr>
              <a:t>νομικές οντότητες που δημιουργούνται έτσι ώστε να επιτυγχάνουν </a:t>
            </a:r>
            <a:r>
              <a:rPr lang="el-GR" sz="2800" b="1" i="1" dirty="0">
                <a:effectLst/>
              </a:rPr>
              <a:t>συγκεκριμένους στόχους </a:t>
            </a:r>
            <a:r>
              <a:rPr lang="el-GR" sz="2800" i="1" dirty="0">
                <a:effectLst/>
              </a:rPr>
              <a:t>για το κέρδος μιας συγκεκριμένης ομάδας ανθρώπων ή της κοινότητας γενικότερα, μέσω της χρησιμοποίησης κληροδοτημάτων ή συστηματικών εκστρατειών για συγκέντρωση κεφαλαίων</a:t>
            </a:r>
            <a:r>
              <a:rPr lang="el-GR" sz="2800" dirty="0">
                <a:effectLst/>
              </a:rPr>
              <a:t>»</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7139869C-1ADA-4D27-91D0-C8750A9906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0E97A9B7-5500-4B45-B851-A2B11C531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2826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Κοινωνική οικονομία στην ΕΕ</a:t>
            </a:r>
            <a:endParaRPr lang="it-IT" dirty="0"/>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102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6276" y="1886961"/>
            <a:ext cx="5763212" cy="4110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egnaposto contenuto 2">
            <a:extLst>
              <a:ext uri="{FF2B5EF4-FFF2-40B4-BE49-F238E27FC236}">
                <a16:creationId xmlns:a16="http://schemas.microsoft.com/office/drawing/2014/main" id="{025113E3-99D1-4704-8A83-83B959E7C390}"/>
              </a:ext>
            </a:extLst>
          </p:cNvPr>
          <p:cNvSpPr>
            <a:spLocks noGrp="1"/>
          </p:cNvSpPr>
          <p:nvPr>
            <p:ph idx="1"/>
          </p:nvPr>
        </p:nvSpPr>
        <p:spPr>
          <a:xfrm>
            <a:off x="0" y="1988320"/>
            <a:ext cx="5906276" cy="3907317"/>
          </a:xfrm>
        </p:spPr>
        <p:txBody>
          <a:bodyPr>
            <a:noAutofit/>
          </a:bodyPr>
          <a:lstStyle/>
          <a:p>
            <a:r>
              <a:rPr lang="el-GR" sz="2400" dirty="0">
                <a:effectLst/>
              </a:rPr>
              <a:t>Κοινωνική Οικονομία στην Ευρώπη</a:t>
            </a:r>
            <a:r>
              <a:rPr lang="en-US" sz="2400" dirty="0">
                <a:effectLst/>
              </a:rPr>
              <a:t>- </a:t>
            </a:r>
            <a:r>
              <a:rPr lang="el-GR" sz="2400" dirty="0">
                <a:effectLst/>
              </a:rPr>
              <a:t>το έτος </a:t>
            </a:r>
            <a:r>
              <a:rPr lang="en-US" sz="2400" dirty="0">
                <a:effectLst/>
              </a:rPr>
              <a:t>2009-2010:</a:t>
            </a:r>
          </a:p>
          <a:p>
            <a:pPr lvl="1"/>
            <a:r>
              <a:rPr lang="en-US" dirty="0">
                <a:effectLst/>
              </a:rPr>
              <a:t> </a:t>
            </a:r>
            <a:r>
              <a:rPr lang="el-GR" sz="2400" dirty="0">
                <a:solidFill>
                  <a:srgbClr val="0F458C"/>
                </a:solidFill>
                <a:effectLst/>
              </a:rPr>
              <a:t>Απασχολεί το </a:t>
            </a:r>
            <a:r>
              <a:rPr lang="el-GR" sz="2400" b="1" dirty="0">
                <a:solidFill>
                  <a:srgbClr val="0F458C"/>
                </a:solidFill>
                <a:effectLst/>
              </a:rPr>
              <a:t>6,5%</a:t>
            </a:r>
            <a:r>
              <a:rPr lang="el-GR" sz="2400" dirty="0">
                <a:solidFill>
                  <a:srgbClr val="0F458C"/>
                </a:solidFill>
                <a:effectLst/>
              </a:rPr>
              <a:t> του ενεργού πληθυσμού της ΕΕ-27</a:t>
            </a:r>
            <a:endParaRPr lang="en-US" sz="2400" dirty="0">
              <a:solidFill>
                <a:srgbClr val="0F458C"/>
              </a:solidFill>
              <a:effectLst/>
            </a:endParaRPr>
          </a:p>
          <a:p>
            <a:pPr lvl="1"/>
            <a:r>
              <a:rPr lang="en-US" dirty="0">
                <a:effectLst/>
              </a:rPr>
              <a:t> </a:t>
            </a:r>
            <a:r>
              <a:rPr lang="el-GR" sz="2400" dirty="0">
                <a:solidFill>
                  <a:srgbClr val="0F458C"/>
                </a:solidFill>
                <a:effectLst/>
              </a:rPr>
              <a:t>Απασχολεί </a:t>
            </a:r>
            <a:r>
              <a:rPr lang="el-GR" sz="2400" b="1" dirty="0">
                <a:solidFill>
                  <a:srgbClr val="0F458C"/>
                </a:solidFill>
                <a:effectLst/>
              </a:rPr>
              <a:t>14,5 εκατομμύρια θέσεις εργασίας </a:t>
            </a:r>
            <a:r>
              <a:rPr lang="el-GR" sz="2400" dirty="0">
                <a:solidFill>
                  <a:srgbClr val="0F458C"/>
                </a:solidFill>
                <a:effectLst/>
              </a:rPr>
              <a:t>και</a:t>
            </a:r>
            <a:endParaRPr lang="en-US" sz="2400" dirty="0">
              <a:solidFill>
                <a:srgbClr val="0F458C"/>
              </a:solidFill>
              <a:effectLst/>
            </a:endParaRPr>
          </a:p>
          <a:p>
            <a:pPr lvl="1"/>
            <a:r>
              <a:rPr lang="en-US" sz="2400" dirty="0">
                <a:solidFill>
                  <a:srgbClr val="0F458C"/>
                </a:solidFill>
                <a:effectLst/>
              </a:rPr>
              <a:t> </a:t>
            </a:r>
            <a:r>
              <a:rPr lang="el-GR" sz="2400" dirty="0">
                <a:solidFill>
                  <a:srgbClr val="0F458C"/>
                </a:solidFill>
                <a:effectLst/>
              </a:rPr>
              <a:t>Αντιπροσωπεύει πάνω από </a:t>
            </a:r>
            <a:r>
              <a:rPr lang="el-GR" sz="2400" b="1" dirty="0">
                <a:solidFill>
                  <a:srgbClr val="0F458C"/>
                </a:solidFill>
                <a:effectLst/>
              </a:rPr>
              <a:t>2 εκατομμύρια επιχειρήσεις και οργανισμούς κοινωνικής οικονομίας</a:t>
            </a:r>
            <a:r>
              <a:rPr lang="el-GR" sz="2400" dirty="0">
                <a:solidFill>
                  <a:srgbClr val="0F458C"/>
                </a:solidFill>
                <a:effectLst/>
              </a:rPr>
              <a:t>, που αντιπροσωπεύουν το </a:t>
            </a:r>
            <a:r>
              <a:rPr lang="el-GR" sz="2400" b="1" dirty="0">
                <a:solidFill>
                  <a:srgbClr val="0F458C"/>
                </a:solidFill>
                <a:effectLst/>
              </a:rPr>
              <a:t>10% όλων των επιχειρήσεων στην ΕΕ</a:t>
            </a:r>
            <a:r>
              <a:rPr lang="en-US" sz="2400" dirty="0">
                <a:solidFill>
                  <a:srgbClr val="0F458C"/>
                </a:solidFill>
                <a:effectLst/>
              </a:rPr>
              <a:t>. </a:t>
            </a:r>
            <a:endParaRPr lang="en-GB" sz="2400" dirty="0">
              <a:solidFill>
                <a:srgbClr val="0F458C"/>
              </a:solidFill>
              <a:effectLst/>
            </a:endParaRPr>
          </a:p>
        </p:txBody>
      </p:sp>
      <p:pic>
        <p:nvPicPr>
          <p:cNvPr id="7" name="Εικόνα 5">
            <a:extLst>
              <a:ext uri="{FF2B5EF4-FFF2-40B4-BE49-F238E27FC236}">
                <a16:creationId xmlns:a16="http://schemas.microsoft.com/office/drawing/2014/main" id="{1E963F50-0A2F-4E09-B8B6-70A7DC738A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9" name="Εικόνα 38" descr="Image">
            <a:extLst>
              <a:ext uri="{FF2B5EF4-FFF2-40B4-BE49-F238E27FC236}">
                <a16:creationId xmlns:a16="http://schemas.microsoft.com/office/drawing/2014/main" id="{2682F52C-5B1B-46F1-BD8C-4E5535A0F47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6341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Κοινωνική οικονομία στην Ελλάδα</a:t>
            </a:r>
            <a:endParaRPr lang="it-IT" dirty="0"/>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sp>
        <p:nvSpPr>
          <p:cNvPr id="8" name="Segnaposto contenuto 2">
            <a:extLst>
              <a:ext uri="{FF2B5EF4-FFF2-40B4-BE49-F238E27FC236}">
                <a16:creationId xmlns:a16="http://schemas.microsoft.com/office/drawing/2014/main" id="{025113E3-99D1-4704-8A83-83B959E7C390}"/>
              </a:ext>
            </a:extLst>
          </p:cNvPr>
          <p:cNvSpPr>
            <a:spLocks noGrp="1"/>
          </p:cNvSpPr>
          <p:nvPr>
            <p:ph idx="1"/>
          </p:nvPr>
        </p:nvSpPr>
        <p:spPr>
          <a:xfrm>
            <a:off x="522514" y="1988320"/>
            <a:ext cx="11308702" cy="3907317"/>
          </a:xfrm>
        </p:spPr>
        <p:txBody>
          <a:bodyPr>
            <a:noAutofit/>
          </a:bodyPr>
          <a:lstStyle/>
          <a:p>
            <a:pPr>
              <a:buFont typeface="Wingdings" panose="05000000000000000000" pitchFamily="2" charset="2"/>
              <a:buChar char="§"/>
            </a:pPr>
            <a:r>
              <a:rPr lang="el-GR" sz="1800" dirty="0">
                <a:solidFill>
                  <a:srgbClr val="0F458C"/>
                </a:solidFill>
                <a:effectLst/>
              </a:rPr>
              <a:t>8.400 συνεταιρισμοί παραδοσιακού τύπου</a:t>
            </a:r>
          </a:p>
          <a:p>
            <a:pPr>
              <a:buFont typeface="Wingdings" panose="05000000000000000000" pitchFamily="2" charset="2"/>
              <a:buChar char="§"/>
            </a:pPr>
            <a:r>
              <a:rPr lang="el-GR" sz="1800" dirty="0">
                <a:solidFill>
                  <a:srgbClr val="0F458C"/>
                </a:solidFill>
                <a:effectLst/>
              </a:rPr>
              <a:t>71 γυναικείοι συνεταιρισμοί, με αντικείμενο την παραγωγή παραδοσιακών προϊόντων και τροφίμων ή και λειτουργία τουριστικών καταλυμάτων</a:t>
            </a:r>
          </a:p>
          <a:p>
            <a:pPr>
              <a:buFont typeface="Wingdings" panose="05000000000000000000" pitchFamily="2" charset="2"/>
              <a:buChar char="§"/>
            </a:pPr>
            <a:r>
              <a:rPr lang="el-GR" sz="1800" dirty="0">
                <a:solidFill>
                  <a:srgbClr val="0F458C"/>
                </a:solidFill>
                <a:effectLst/>
              </a:rPr>
              <a:t>17 </a:t>
            </a:r>
            <a:r>
              <a:rPr lang="el-GR" sz="1800" dirty="0" err="1">
                <a:solidFill>
                  <a:srgbClr val="0F458C"/>
                </a:solidFill>
                <a:effectLst/>
              </a:rPr>
              <a:t>Κοι.Σ.Π.Ε</a:t>
            </a:r>
            <a:r>
              <a:rPr lang="el-GR" sz="1800" dirty="0">
                <a:solidFill>
                  <a:srgbClr val="0F458C"/>
                </a:solidFill>
                <a:effectLst/>
              </a:rPr>
              <a:t> με αντικείμενο την ένταξη ψυχικά ασθενών στην αγορά εργασίας, αλλά και την παραγωγή αγαθών και υπηρεσιών</a:t>
            </a:r>
          </a:p>
          <a:p>
            <a:pPr>
              <a:buFont typeface="Wingdings" panose="05000000000000000000" pitchFamily="2" charset="2"/>
              <a:buChar char="§"/>
            </a:pPr>
            <a:r>
              <a:rPr lang="el-GR" sz="1800" dirty="0">
                <a:solidFill>
                  <a:srgbClr val="0F458C"/>
                </a:solidFill>
                <a:effectLst/>
              </a:rPr>
              <a:t>1.500 – 2000 οργανώσεις εθελοντισμού, από τις οποίες 200-300 έχουν ενεργό δράση</a:t>
            </a:r>
          </a:p>
          <a:p>
            <a:pPr>
              <a:buFont typeface="Wingdings" panose="05000000000000000000" pitchFamily="2" charset="2"/>
              <a:buChar char="§"/>
            </a:pPr>
            <a:r>
              <a:rPr lang="el-GR" sz="1800" dirty="0">
                <a:solidFill>
                  <a:srgbClr val="0F458C"/>
                </a:solidFill>
                <a:effectLst/>
              </a:rPr>
              <a:t>Άγνωστος αριθμός από μικτές οργανώσεις, εθελοντικές οργανώσεις, σωματεία ειδικώς αναγνωρισμένων ως φιλανθρωπικών, αστικών ΜΚ εταιρών, ιδρυμάτων κλπ. Ενώσεων προσώπων, οργανώσεις ή και εταιρικά</a:t>
            </a:r>
          </a:p>
          <a:p>
            <a:pPr>
              <a:buFont typeface="Wingdings" panose="05000000000000000000" pitchFamily="2" charset="2"/>
              <a:buChar char="§"/>
            </a:pPr>
            <a:r>
              <a:rPr lang="el-GR" sz="1800" dirty="0">
                <a:solidFill>
                  <a:srgbClr val="0F458C"/>
                </a:solidFill>
                <a:effectLst/>
              </a:rPr>
              <a:t>1.000+Κοιν.Σ.Επ.: κυρίως συλλογικού παραγωγικού σκοπού ικανοποίηση αναγκών συλλογικότητας(πολιτισμός, περιβάλλον, οικολογία, εκπαίδευση, παροχές κοινής ωφελείας, αξιοποίηση τοπικών προϊόντων, διατήρηση παραδοσιακών δραστηριοτήτων και επαγγελμάτων)</a:t>
            </a:r>
          </a:p>
          <a:p>
            <a:pPr>
              <a:buFont typeface="Wingdings" panose="05000000000000000000" pitchFamily="2" charset="2"/>
              <a:buChar char="§"/>
            </a:pPr>
            <a:r>
              <a:rPr lang="el-GR" sz="1800" dirty="0">
                <a:solidFill>
                  <a:srgbClr val="0F458C"/>
                </a:solidFill>
                <a:effectLst/>
              </a:rPr>
              <a:t>Η απασχόληση στον τομέα της κοινωνικής οικονομίας αντιπροσωπεύει το 1.8% της συνολικής απασχόλησης και το 2.9% της έμμισθης απασχόλησης.</a:t>
            </a:r>
            <a:endParaRPr lang="en-US" sz="1800" dirty="0">
              <a:solidFill>
                <a:srgbClr val="0F458C"/>
              </a:solidFill>
              <a:effectLst/>
            </a:endParaRPr>
          </a:p>
        </p:txBody>
      </p:sp>
      <p:pic>
        <p:nvPicPr>
          <p:cNvPr id="6" name="Εικόνα 5">
            <a:extLst>
              <a:ext uri="{FF2B5EF4-FFF2-40B4-BE49-F238E27FC236}">
                <a16:creationId xmlns:a16="http://schemas.microsoft.com/office/drawing/2014/main" id="{9B4057ED-B5DA-43D8-AE59-4F0C568158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62B79051-303C-46DD-89C1-B7967B85B7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49621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a:xfrm>
            <a:off x="1508161" y="2737518"/>
            <a:ext cx="9995072" cy="1645879"/>
          </a:xfrm>
        </p:spPr>
        <p:txBody>
          <a:bodyPr/>
          <a:lstStyle/>
          <a:p>
            <a:r>
              <a:rPr lang="el-GR" sz="3600" dirty="0">
                <a:effectLst/>
              </a:rPr>
              <a:t>Ενότητα 2: Εισαγωγή στην Κοινωνική Επιχειρηματικότητα</a:t>
            </a:r>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508AFB36-6C5D-4332-9B78-63696702C5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C74306FB-1044-4DCF-9C2A-013FB77FC6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5709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p:txBody>
          <a:bodyPr/>
          <a:lstStyle/>
          <a:p>
            <a:r>
              <a:rPr lang="el-GR" dirty="0"/>
              <a:t>Χρηματοδότηση </a:t>
            </a:r>
            <a:endParaRPr lang="en-US" dirty="0"/>
          </a:p>
        </p:txBody>
      </p:sp>
      <p:sp>
        <p:nvSpPr>
          <p:cNvPr id="3" name="Segnaposto contenuto 2">
            <a:extLst>
              <a:ext uri="{FF2B5EF4-FFF2-40B4-BE49-F238E27FC236}">
                <a16:creationId xmlns:a16="http://schemas.microsoft.com/office/drawing/2014/main" id="{89274D4A-4BE5-44F5-A681-63073191A39A}"/>
              </a:ext>
            </a:extLst>
          </p:cNvPr>
          <p:cNvSpPr>
            <a:spLocks noGrp="1"/>
          </p:cNvSpPr>
          <p:nvPr>
            <p:ph idx="1"/>
          </p:nvPr>
        </p:nvSpPr>
        <p:spPr/>
        <p:txBody>
          <a:bodyPr/>
          <a:lstStyle/>
          <a:p>
            <a:r>
              <a:rPr lang="el-GR" dirty="0">
                <a:effectLst/>
              </a:rPr>
              <a:t>Το παρόν εκπαιδευτικό υλικό έχει αναπτυχθεί από την εταιρία </a:t>
            </a:r>
            <a:r>
              <a:rPr lang="en-GB" dirty="0">
                <a:effectLst/>
              </a:rPr>
              <a:t>Living Prospects</a:t>
            </a:r>
            <a:r>
              <a:rPr lang="el-GR" dirty="0">
                <a:effectLst/>
              </a:rPr>
              <a:t> </a:t>
            </a:r>
            <a:r>
              <a:rPr lang="en-GB" dirty="0">
                <a:effectLst/>
              </a:rPr>
              <a:t>Ltd.</a:t>
            </a:r>
            <a:r>
              <a:rPr lang="el-GR" dirty="0">
                <a:effectLst/>
              </a:rPr>
              <a:t> </a:t>
            </a:r>
            <a:r>
              <a:rPr lang="en-GB" dirty="0">
                <a:effectLst/>
              </a:rPr>
              <a:t>&amp; </a:t>
            </a:r>
            <a:r>
              <a:rPr lang="en-GB" dirty="0" err="1">
                <a:effectLst/>
              </a:rPr>
              <a:t>ComnCom</a:t>
            </a:r>
            <a:r>
              <a:rPr lang="en-GB" dirty="0">
                <a:effectLst/>
              </a:rPr>
              <a:t> </a:t>
            </a:r>
            <a:r>
              <a:rPr lang="el-GR" dirty="0">
                <a:effectLst/>
              </a:rPr>
              <a:t>εξωτερικός συνεργάτης της Περιφέρειας Ανατολικής Μακεδονίας και Θράκης</a:t>
            </a:r>
            <a:r>
              <a:rPr lang="en-US" dirty="0">
                <a:effectLst/>
              </a:rPr>
              <a:t> (</a:t>
            </a:r>
            <a:r>
              <a:rPr lang="el-GR" dirty="0">
                <a:effectLst/>
              </a:rPr>
              <a:t>ΠΑΜΘ) για το έργο</a:t>
            </a:r>
            <a:r>
              <a:rPr lang="en-GB" dirty="0">
                <a:effectLst/>
              </a:rPr>
              <a:t> +RESILIENT. </a:t>
            </a:r>
          </a:p>
          <a:p>
            <a:r>
              <a:rPr lang="el-GR" dirty="0">
                <a:effectLst/>
              </a:rPr>
              <a:t>Το έργο </a:t>
            </a:r>
            <a:r>
              <a:rPr lang="en-GB" dirty="0">
                <a:effectLst/>
              </a:rPr>
              <a:t>+RESILIENT</a:t>
            </a:r>
            <a:r>
              <a:rPr lang="el-GR" dirty="0">
                <a:effectLst/>
              </a:rPr>
              <a:t> «</a:t>
            </a:r>
            <a:r>
              <a:rPr lang="en-GB" dirty="0">
                <a:effectLst/>
              </a:rPr>
              <a:t>Mediterranean Open </a:t>
            </a:r>
            <a:r>
              <a:rPr lang="en-GB" dirty="0" err="1">
                <a:effectLst/>
              </a:rPr>
              <a:t>REsouRcEs</a:t>
            </a:r>
            <a:r>
              <a:rPr lang="en-GB" dirty="0">
                <a:effectLst/>
              </a:rPr>
              <a:t> for Social Innovation of</a:t>
            </a:r>
            <a:r>
              <a:rPr lang="el-GR" dirty="0">
                <a:effectLst/>
              </a:rPr>
              <a:t> </a:t>
            </a:r>
            <a:r>
              <a:rPr lang="en-GB" dirty="0" err="1">
                <a:effectLst/>
              </a:rPr>
              <a:t>SociaLlyResponsIveENTerprises</a:t>
            </a:r>
            <a:r>
              <a:rPr lang="el-GR" dirty="0">
                <a:effectLst/>
              </a:rPr>
              <a:t>» συγχρηματοδοτείται από το πρόγραμμα </a:t>
            </a:r>
            <a:r>
              <a:rPr lang="en-GB" dirty="0">
                <a:effectLst/>
              </a:rPr>
              <a:t>INTERREG</a:t>
            </a:r>
            <a:r>
              <a:rPr lang="el-GR" dirty="0">
                <a:effectLst/>
              </a:rPr>
              <a:t> </a:t>
            </a:r>
            <a:r>
              <a:rPr lang="en-GB" dirty="0">
                <a:effectLst/>
              </a:rPr>
              <a:t>MED 2014 - 2020</a:t>
            </a:r>
            <a:r>
              <a:rPr lang="el-GR" dirty="0">
                <a:effectLst/>
              </a:rPr>
              <a:t>.</a:t>
            </a:r>
            <a:endParaRPr lang="en-GB" dirty="0">
              <a:effectLst/>
            </a:endParaRPr>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83279"/>
            <a:ext cx="1019331" cy="726900"/>
          </a:xfrm>
          <a:prstGeom prst="rect">
            <a:avLst/>
          </a:prstGeom>
        </p:spPr>
      </p:pic>
      <p:pic>
        <p:nvPicPr>
          <p:cNvPr id="6" name="Εικόνα 5">
            <a:extLst>
              <a:ext uri="{FF2B5EF4-FFF2-40B4-BE49-F238E27FC236}">
                <a16:creationId xmlns:a16="http://schemas.microsoft.com/office/drawing/2014/main" id="{F7DEDD60-68B4-4F49-8FB7-CDADE69FBE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EA0D9F47-93CD-4C77-91B3-51D3AB8DF6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3398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Ορίζοντας την κοινωνική επιχειρηματικότητα</a:t>
            </a:r>
            <a:endParaRPr lang="en-GB"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480060" y="1973330"/>
            <a:ext cx="11189428" cy="4057548"/>
          </a:xfrm>
        </p:spPr>
        <p:txBody>
          <a:bodyPr>
            <a:noAutofit/>
          </a:bodyPr>
          <a:lstStyle/>
          <a:p>
            <a:pPr marL="0" indent="0">
              <a:buNone/>
            </a:pPr>
            <a:r>
              <a:rPr lang="el-GR" sz="2400" dirty="0">
                <a:effectLst/>
              </a:rPr>
              <a:t>Η εφαρμογή επιχειρηματικών αρχών (κερδοσκοπικού ή μη χαρακτήρα ) για την επίλυση «αδάμαστων» κοινωνικών προβλημάτων.</a:t>
            </a:r>
          </a:p>
          <a:p>
            <a:pPr marL="0" indent="0">
              <a:buNone/>
            </a:pPr>
            <a:endParaRPr lang="el-GR" sz="2400" dirty="0">
              <a:effectLst/>
            </a:endParaRPr>
          </a:p>
          <a:p>
            <a:pPr marL="0" indent="0">
              <a:buNone/>
            </a:pPr>
            <a:r>
              <a:rPr lang="el-GR" sz="2400" dirty="0">
                <a:effectLst/>
              </a:rPr>
              <a:t>Σημαντικά στοιχεία:</a:t>
            </a:r>
          </a:p>
          <a:p>
            <a:pPr>
              <a:buFont typeface="Arial" panose="020B0604020202020204" pitchFamily="34" charset="0"/>
              <a:buChar char="•"/>
            </a:pPr>
            <a:r>
              <a:rPr lang="el-GR" sz="2400" dirty="0">
                <a:effectLst/>
              </a:rPr>
              <a:t>Καταλυτική </a:t>
            </a:r>
            <a:r>
              <a:rPr lang="el-GR" sz="2400" b="1" dirty="0">
                <a:effectLst/>
              </a:rPr>
              <a:t>αλλαγή</a:t>
            </a:r>
            <a:r>
              <a:rPr lang="el-GR" sz="2400" dirty="0">
                <a:effectLst/>
              </a:rPr>
              <a:t> σε κοινωνικά προβλήματα όχι απλά η αντιμετώπιση</a:t>
            </a:r>
          </a:p>
          <a:p>
            <a:pPr>
              <a:buFont typeface="Arial" panose="020B0604020202020204" pitchFamily="34" charset="0"/>
              <a:buChar char="•"/>
            </a:pPr>
            <a:r>
              <a:rPr lang="el-GR" sz="2400" dirty="0">
                <a:effectLst/>
              </a:rPr>
              <a:t>Παραγωγή </a:t>
            </a:r>
            <a:r>
              <a:rPr lang="el-GR" sz="2400" b="1" dirty="0">
                <a:effectLst/>
              </a:rPr>
              <a:t>κοινωνικής αξίας/χρησιμότητας</a:t>
            </a:r>
          </a:p>
          <a:p>
            <a:pPr>
              <a:buFont typeface="Arial" panose="020B0604020202020204" pitchFamily="34" charset="0"/>
              <a:buChar char="•"/>
            </a:pPr>
            <a:r>
              <a:rPr lang="el-GR" sz="2400" b="1" dirty="0">
                <a:effectLst/>
              </a:rPr>
              <a:t>Κοινωνική Καινοτομία</a:t>
            </a:r>
            <a:r>
              <a:rPr lang="el-GR" sz="2400" dirty="0">
                <a:effectLst/>
              </a:rPr>
              <a:t>: στη χρήση πόρων, στη διαδικασία παραγωγής</a:t>
            </a:r>
          </a:p>
          <a:p>
            <a:pPr>
              <a:buFont typeface="Arial" panose="020B0604020202020204" pitchFamily="34" charset="0"/>
              <a:buChar char="•"/>
            </a:pPr>
            <a:r>
              <a:rPr lang="el-GR" sz="2400" b="1" dirty="0">
                <a:effectLst/>
              </a:rPr>
              <a:t>Βιωσιμότητα</a:t>
            </a:r>
            <a:r>
              <a:rPr lang="el-GR" sz="2400" dirty="0">
                <a:effectLst/>
              </a:rPr>
              <a:t> του εγχειρήματος, τα κέρδη </a:t>
            </a:r>
            <a:r>
              <a:rPr lang="el-GR" sz="2400" dirty="0" err="1">
                <a:effectLst/>
              </a:rPr>
              <a:t>επαν</a:t>
            </a:r>
            <a:r>
              <a:rPr lang="el-GR" sz="2400" dirty="0">
                <a:effectLst/>
              </a:rPr>
              <a:t>-επενδύονται για κοινό σκοπό</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9ADF99C7-9E74-4BC1-AF35-B906C613D7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6C4592B3-BFA6-409D-864B-2F0A6C65CA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19098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Κοινωνικές επιχειρήσεις </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r>
              <a:rPr lang="el-GR" sz="2800" b="1" u="sng" dirty="0">
                <a:effectLst/>
              </a:rPr>
              <a:t>Κοινωνικές επιχειρήσεις: </a:t>
            </a:r>
            <a:r>
              <a:rPr lang="el-GR" sz="2800" i="1" dirty="0">
                <a:effectLst/>
              </a:rPr>
              <a:t>«επιχειρήσεις που έχουν ως στόχο την </a:t>
            </a:r>
            <a:r>
              <a:rPr lang="el-GR" sz="2800" b="1" i="1" dirty="0">
                <a:effectLst/>
              </a:rPr>
              <a:t>επιδίωξη των στόχων γενικού ενδιαφέροντος </a:t>
            </a:r>
            <a:r>
              <a:rPr lang="el-GR" sz="2800" i="1" dirty="0">
                <a:effectLst/>
              </a:rPr>
              <a:t>( κοινωνικούς, περιβαλλοντικούς) και όχι την μεγιστοποίηση του κέρδους, οι οποίες συχνά έχουν </a:t>
            </a:r>
            <a:r>
              <a:rPr lang="el-GR" sz="2800" b="1" i="1" dirty="0">
                <a:effectLst/>
              </a:rPr>
              <a:t>καινοτόμο</a:t>
            </a:r>
            <a:r>
              <a:rPr lang="el-GR" sz="2800" i="1" dirty="0">
                <a:effectLst/>
              </a:rPr>
              <a:t> χαρακτήρα, μέσω των </a:t>
            </a:r>
            <a:r>
              <a:rPr lang="el-GR" sz="2800" b="1" i="1" dirty="0">
                <a:effectLst/>
              </a:rPr>
              <a:t>προϊόντων ή υπηρεσιών που προσφέρουν </a:t>
            </a:r>
            <a:r>
              <a:rPr lang="el-GR" sz="2800" i="1" dirty="0">
                <a:effectLst/>
              </a:rPr>
              <a:t>και των </a:t>
            </a:r>
            <a:r>
              <a:rPr lang="el-GR" sz="2800" b="1" i="1" dirty="0">
                <a:effectLst/>
              </a:rPr>
              <a:t>μεθόδων οργάνωσης ή παραγωγής </a:t>
            </a:r>
            <a:r>
              <a:rPr lang="el-GR" sz="2800" i="1" dirty="0">
                <a:effectLst/>
              </a:rPr>
              <a:t>που χρησιμοποιούν, συχνά σε ευάλωτα μέλη της κοινωνίας (κοινωνικά αποκλεισμένοι)».</a:t>
            </a:r>
          </a:p>
          <a:p>
            <a:pPr>
              <a:buFont typeface="Wingdings" panose="05000000000000000000" pitchFamily="2" charset="2"/>
              <a:buChar char="ü"/>
            </a:pPr>
            <a:r>
              <a:rPr lang="el-GR" sz="2800" dirty="0">
                <a:effectLst/>
              </a:rPr>
              <a:t>Αποτελούν μία νέα (υβριδική) οργανωτική μορφή της κοινωνικής οικονομίας.</a:t>
            </a:r>
          </a:p>
          <a:p>
            <a:pPr marL="0" indent="0">
              <a:buNone/>
            </a:pPr>
            <a:endParaRPr lang="el-GR" sz="2800" dirty="0">
              <a:effectLst/>
            </a:endParaRPr>
          </a:p>
          <a:p>
            <a:pPr marL="0" indent="0">
              <a:buNone/>
            </a:pPr>
            <a:endParaRPr lang="el-GR" sz="2800" dirty="0">
              <a:effectLst/>
            </a:endParaRPr>
          </a:p>
          <a:p>
            <a:pPr>
              <a:buFont typeface="Wingdings" panose="05000000000000000000" pitchFamily="2" charset="2"/>
              <a:buChar char="§"/>
            </a:pPr>
            <a:endParaRPr lang="el-GR" sz="28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3B116838-2140-4526-92C5-88204AB4BE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6C3ABA5E-F548-4B25-9176-5C2B9C5A2C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05322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normAutofit/>
          </a:bodyPr>
          <a:lstStyle/>
          <a:p>
            <a:r>
              <a:rPr lang="el-GR" dirty="0"/>
              <a:t>Χαρακτηριστικά κοινωνικών επιχειρήσεων</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algn="just">
              <a:buFont typeface="Wingdings" panose="05000000000000000000" pitchFamily="2" charset="2"/>
              <a:buChar char="§"/>
            </a:pPr>
            <a:r>
              <a:rPr lang="el-GR" sz="2000" dirty="0">
                <a:effectLst/>
              </a:rPr>
              <a:t>Επιδιώκουν </a:t>
            </a:r>
            <a:r>
              <a:rPr lang="el-GR" sz="2000" b="1" dirty="0">
                <a:effectLst/>
              </a:rPr>
              <a:t>οικονομικούς και κοινωνικούς στόχους </a:t>
            </a:r>
            <a:r>
              <a:rPr lang="el-GR" sz="2000" dirty="0">
                <a:effectLst/>
              </a:rPr>
              <a:t>με βάση το συλλογικό ενδιαφέρον και κοινωνικό αντίκτυπο, παρά το κέρδος για τους ιδιοκτήτες/μετόχους</a:t>
            </a:r>
          </a:p>
          <a:p>
            <a:pPr algn="just">
              <a:buFont typeface="Wingdings" panose="05000000000000000000" pitchFamily="2" charset="2"/>
              <a:buChar char="§"/>
            </a:pPr>
            <a:r>
              <a:rPr lang="el-GR" sz="2000" dirty="0">
                <a:effectLst/>
              </a:rPr>
              <a:t>Οργανώνονται με βάση το </a:t>
            </a:r>
            <a:r>
              <a:rPr lang="el-GR" sz="2000" b="1" dirty="0">
                <a:effectLst/>
              </a:rPr>
              <a:t>επιχειρησιακό πνεύμα </a:t>
            </a:r>
            <a:r>
              <a:rPr lang="el-GR" sz="2000" dirty="0">
                <a:effectLst/>
              </a:rPr>
              <a:t>και </a:t>
            </a:r>
            <a:r>
              <a:rPr lang="el-GR" sz="2000" dirty="0" err="1">
                <a:effectLst/>
              </a:rPr>
              <a:t>επαν</a:t>
            </a:r>
            <a:r>
              <a:rPr lang="el-GR" sz="2000" dirty="0">
                <a:effectLst/>
              </a:rPr>
              <a:t>-επενδύουν τα κέρδη για την επίτευξη του κοινωνικού σκοπού</a:t>
            </a:r>
          </a:p>
          <a:p>
            <a:pPr algn="just">
              <a:buFont typeface="Wingdings" panose="05000000000000000000" pitchFamily="2" charset="2"/>
              <a:buChar char="§"/>
            </a:pPr>
            <a:r>
              <a:rPr lang="el-GR" sz="2000" dirty="0">
                <a:effectLst/>
              </a:rPr>
              <a:t>Εφαρμόζουν </a:t>
            </a:r>
            <a:r>
              <a:rPr lang="el-GR" sz="2000" b="1" dirty="0">
                <a:effectLst/>
              </a:rPr>
              <a:t>δυναμικές και καινοτόμες λύσεις </a:t>
            </a:r>
            <a:r>
              <a:rPr lang="el-GR" sz="2000" dirty="0">
                <a:effectLst/>
              </a:rPr>
              <a:t>για την καταπολέμηση του κοινωνικού αποκλεισμού και της ανεργίας</a:t>
            </a:r>
          </a:p>
          <a:p>
            <a:pPr algn="just">
              <a:buFont typeface="Wingdings" panose="05000000000000000000" pitchFamily="2" charset="2"/>
              <a:buChar char="§"/>
            </a:pPr>
            <a:r>
              <a:rPr lang="el-GR" sz="2000" dirty="0">
                <a:effectLst/>
              </a:rPr>
              <a:t>Συμμετέχουν ενεργά στην </a:t>
            </a:r>
            <a:r>
              <a:rPr lang="el-GR" sz="2000" b="1" dirty="0">
                <a:effectLst/>
              </a:rPr>
              <a:t>οικονομική ανάπτυξη</a:t>
            </a:r>
            <a:r>
              <a:rPr lang="el-GR" sz="2000" dirty="0">
                <a:effectLst/>
              </a:rPr>
              <a:t>, ενισχύοντας την κοινωνική συνοχή</a:t>
            </a:r>
          </a:p>
          <a:p>
            <a:pPr algn="just">
              <a:buFont typeface="Wingdings" panose="05000000000000000000" pitchFamily="2" charset="2"/>
              <a:buChar char="§"/>
            </a:pPr>
            <a:r>
              <a:rPr lang="el-GR" sz="2000" dirty="0">
                <a:effectLst/>
              </a:rPr>
              <a:t>Προσδίδουν </a:t>
            </a:r>
            <a:r>
              <a:rPr lang="el-GR" sz="2000" b="1" dirty="0">
                <a:effectLst/>
              </a:rPr>
              <a:t>επιχειρηματική και εμπορική διάσταση </a:t>
            </a:r>
            <a:r>
              <a:rPr lang="el-GR" sz="2000" dirty="0">
                <a:effectLst/>
              </a:rPr>
              <a:t>στην παροχή αγαθών και υπηρεσιών </a:t>
            </a:r>
            <a:r>
              <a:rPr lang="el-GR" sz="2000">
                <a:effectLst/>
              </a:rPr>
              <a:t>γενικού ενδιαφέροντος</a:t>
            </a:r>
            <a:endParaRPr lang="el-GR" sz="2000" dirty="0">
              <a:effectLst/>
            </a:endParaRPr>
          </a:p>
          <a:p>
            <a:pPr algn="just">
              <a:buFont typeface="Wingdings" panose="05000000000000000000" pitchFamily="2" charset="2"/>
              <a:buChar char="§"/>
            </a:pPr>
            <a:r>
              <a:rPr lang="el-GR" sz="2000" dirty="0">
                <a:effectLst/>
              </a:rPr>
              <a:t>Μπορούν να έχουν </a:t>
            </a:r>
            <a:r>
              <a:rPr lang="el-GR" sz="2000" b="1" dirty="0">
                <a:effectLst/>
              </a:rPr>
              <a:t>οποιαδήποτε νομική μορφή </a:t>
            </a:r>
            <a:r>
              <a:rPr lang="el-GR" sz="2000" dirty="0">
                <a:effectLst/>
              </a:rPr>
              <a:t>αρκεί η μέθοδος οργάνωσης ή το σύστημα ιδιοκτησίας να αντανακλά την αποστολή της επιχείρησης, χρησιμοποιώντας </a:t>
            </a:r>
            <a:r>
              <a:rPr lang="el-GR" sz="2000" b="1" dirty="0">
                <a:effectLst/>
              </a:rPr>
              <a:t>δημοκρατικές ή συμμετοχικές αρχές </a:t>
            </a:r>
            <a:r>
              <a:rPr lang="el-GR" sz="2000" dirty="0">
                <a:effectLst/>
              </a:rPr>
              <a:t>ή εστιάζοντας στην κοινωνική δικαιοσύνη</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D97710DC-4C05-4B04-AE16-2994859E04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11D83FE2-864E-44CA-BEB3-1DCA288D2FA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86505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Αρχές κοινωνικής επιχειρηματικότητας</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a:buFont typeface="Wingdings" panose="05000000000000000000" pitchFamily="2" charset="2"/>
              <a:buChar char="ü"/>
            </a:pPr>
            <a:r>
              <a:rPr lang="el-GR" sz="2400" b="1" dirty="0">
                <a:effectLst/>
              </a:rPr>
              <a:t>Αυτονομία στη διοίκηση και διαχείριση</a:t>
            </a:r>
            <a:r>
              <a:rPr lang="el-GR" sz="2400" dirty="0">
                <a:effectLst/>
              </a:rPr>
              <a:t>, ακόμα και αν χρηματοδοτούνται από δημόσιες ή ιδιωτικές πηγές</a:t>
            </a:r>
          </a:p>
          <a:p>
            <a:pPr>
              <a:buFont typeface="Wingdings" panose="05000000000000000000" pitchFamily="2" charset="2"/>
              <a:buChar char="ü"/>
            </a:pPr>
            <a:r>
              <a:rPr lang="el-GR" sz="2400" b="1" dirty="0">
                <a:effectLst/>
              </a:rPr>
              <a:t>Ανάληψη επιχειρηματικού/ οικονομικού κινδύνου </a:t>
            </a:r>
            <a:r>
              <a:rPr lang="el-GR" sz="2400" dirty="0">
                <a:effectLst/>
              </a:rPr>
              <a:t>και εμφάνιση περιορισμού σε σημαντικό βαθμό στην κατανομή του κέρδους της εκάστοτε κοινωνικής επιχείρησης, καθώς το κέρδος χρησιμοποιείται από την επιχείρηση για περαιτέρω επενδύσεις</a:t>
            </a:r>
          </a:p>
          <a:p>
            <a:pPr>
              <a:buFont typeface="Wingdings" panose="05000000000000000000" pitchFamily="2" charset="2"/>
              <a:buChar char="ü"/>
            </a:pPr>
            <a:r>
              <a:rPr lang="el-GR" sz="2400" dirty="0">
                <a:effectLst/>
              </a:rPr>
              <a:t>Η επίτευξη της </a:t>
            </a:r>
            <a:r>
              <a:rPr lang="el-GR" sz="2400" b="1" dirty="0">
                <a:effectLst/>
              </a:rPr>
              <a:t>βιωσιμότητας</a:t>
            </a:r>
            <a:r>
              <a:rPr lang="el-GR" sz="2400" dirty="0">
                <a:effectLst/>
              </a:rPr>
              <a:t> από τις ενεργές προσπάθειες των μελών της και των εργαζομένων της, εξασφαλίζοντας κέρδος, </a:t>
            </a:r>
            <a:r>
              <a:rPr lang="el-GR" sz="2400" b="1" dirty="0">
                <a:effectLst/>
              </a:rPr>
              <a:t>αμειβόμενη απασχόληση </a:t>
            </a:r>
            <a:r>
              <a:rPr lang="el-GR" sz="2400" dirty="0">
                <a:effectLst/>
              </a:rPr>
              <a:t>και πόρους σε επαρκή βαθμό.</a:t>
            </a:r>
          </a:p>
          <a:p>
            <a:pPr>
              <a:buFont typeface="Wingdings" panose="05000000000000000000" pitchFamily="2" charset="2"/>
              <a:buChar char="ü"/>
            </a:pPr>
            <a:r>
              <a:rPr lang="el-GR" sz="2400" dirty="0">
                <a:effectLst/>
              </a:rPr>
              <a:t>Συνεχής οικονομική δραστηριότητα στην </a:t>
            </a:r>
            <a:r>
              <a:rPr lang="el-GR" sz="2400" b="1" dirty="0">
                <a:effectLst/>
              </a:rPr>
              <a:t>παραγωγή αγαθών/ υπηρεσιών</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73BBF2F1-BE5D-43B1-9367-9CA18CD351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D951A51E-042A-4366-9CEF-CD4FC9482DF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3379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Αρχές κοινωνικής επιχειρηματικότητας</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a:buFont typeface="Wingdings" panose="05000000000000000000" pitchFamily="2" charset="2"/>
              <a:buChar char="ü"/>
            </a:pPr>
            <a:r>
              <a:rPr lang="el-GR" sz="2800" dirty="0">
                <a:effectLst/>
              </a:rPr>
              <a:t>Η επικράτηση του </a:t>
            </a:r>
            <a:r>
              <a:rPr lang="el-GR" sz="2800" b="1" dirty="0">
                <a:effectLst/>
              </a:rPr>
              <a:t>δικαιώματος συμμετοχής </a:t>
            </a:r>
            <a:r>
              <a:rPr lang="el-GR" sz="2800" dirty="0">
                <a:effectLst/>
              </a:rPr>
              <a:t>όλων των μετόχων και εταίρων στη λήψη αποφάσεων</a:t>
            </a:r>
          </a:p>
          <a:p>
            <a:pPr>
              <a:buFont typeface="Wingdings" panose="05000000000000000000" pitchFamily="2" charset="2"/>
              <a:buChar char="ü"/>
            </a:pPr>
            <a:r>
              <a:rPr lang="el-GR" sz="2800" dirty="0">
                <a:effectLst/>
              </a:rPr>
              <a:t>Η συνεχής επίτευξη της προώθησης </a:t>
            </a:r>
            <a:r>
              <a:rPr lang="el-GR" sz="2800" b="1" dirty="0">
                <a:effectLst/>
              </a:rPr>
              <a:t>συμμετοχών πολλών ομάδων </a:t>
            </a:r>
            <a:r>
              <a:rPr lang="el-GR" sz="2800" dirty="0">
                <a:effectLst/>
              </a:rPr>
              <a:t>στη διαχείριση και σύνθεση της επιχείρησης</a:t>
            </a:r>
          </a:p>
          <a:p>
            <a:pPr>
              <a:buFont typeface="Wingdings" panose="05000000000000000000" pitchFamily="2" charset="2"/>
              <a:buChar char="ü"/>
            </a:pPr>
            <a:r>
              <a:rPr lang="el-GR" sz="2800" dirty="0">
                <a:effectLst/>
              </a:rPr>
              <a:t>Η παρουσία της </a:t>
            </a:r>
            <a:r>
              <a:rPr lang="el-GR" sz="2800" b="1" dirty="0">
                <a:effectLst/>
              </a:rPr>
              <a:t>δημοκρατικής διαδικασίας </a:t>
            </a:r>
            <a:r>
              <a:rPr lang="el-GR" sz="2800" dirty="0">
                <a:effectLst/>
              </a:rPr>
              <a:t>στη λήψη αποφάσεων</a:t>
            </a:r>
          </a:p>
          <a:p>
            <a:pPr>
              <a:buFont typeface="Wingdings" panose="05000000000000000000" pitchFamily="2" charset="2"/>
              <a:buChar char="ü"/>
            </a:pPr>
            <a:r>
              <a:rPr lang="el-GR" sz="2800" dirty="0">
                <a:effectLst/>
              </a:rPr>
              <a:t>Δίνεται </a:t>
            </a:r>
            <a:r>
              <a:rPr lang="el-GR" sz="2800" b="1" dirty="0">
                <a:effectLst/>
              </a:rPr>
              <a:t>προτεραιότητα στην εργασία </a:t>
            </a:r>
            <a:r>
              <a:rPr lang="el-GR" sz="2800" dirty="0">
                <a:effectLst/>
              </a:rPr>
              <a:t>και όχι στο κεφάλαιο</a:t>
            </a:r>
          </a:p>
          <a:p>
            <a:pPr>
              <a:buFont typeface="Wingdings" panose="05000000000000000000" pitchFamily="2" charset="2"/>
              <a:buChar char="ü"/>
            </a:pPr>
            <a:r>
              <a:rPr lang="el-GR" sz="2800" dirty="0">
                <a:effectLst/>
              </a:rPr>
              <a:t>Η καθιέρωση της αντίληψης σε όλους τους εργαζόμενους και μέλη πως ασκούν εργασία </a:t>
            </a:r>
            <a:r>
              <a:rPr lang="el-GR" sz="2800" b="1" dirty="0">
                <a:effectLst/>
              </a:rPr>
              <a:t>για τον πληθυσμό σε τοπικό και γενικό επίπεδο</a:t>
            </a:r>
            <a:endParaRPr lang="en-US" sz="2800" b="1"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427E0507-3B8D-4971-BC60-C22E6A7EFD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2492F8F1-A31D-4E33-81C5-1E03F5606C3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35549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Παραδοσιακές ενώσεις/ΜΚΟ </a:t>
            </a:r>
            <a:r>
              <a:rPr lang="en-GB" dirty="0"/>
              <a:t>vs</a:t>
            </a:r>
            <a:r>
              <a:rPr lang="el-GR" dirty="0"/>
              <a:t> Κοινωνική Επιχείρηση</a:t>
            </a:r>
            <a:endParaRPr lang="en-GB"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5294" y="1973330"/>
            <a:ext cx="11144194" cy="3950952"/>
          </a:xfrm>
        </p:spPr>
        <p:txBody>
          <a:bodyPr>
            <a:noAutofit/>
          </a:bodyPr>
          <a:lstStyle/>
          <a:p>
            <a:r>
              <a:rPr lang="el-GR" sz="2400" dirty="0">
                <a:effectLst/>
              </a:rPr>
              <a:t>Αυτό που διακρίνει τις κοινωνικές επιχειρήσεις από τις παραδοσιακές ενώσεις ή φιλανθρωπικές οργανώσεις</a:t>
            </a:r>
            <a:r>
              <a:rPr lang="en-US" sz="2400" dirty="0">
                <a:effectLst/>
                <a:sym typeface="Wingdings" panose="05000000000000000000" pitchFamily="2" charset="2"/>
              </a:rPr>
              <a:t></a:t>
            </a:r>
            <a:endParaRPr lang="el-GR" sz="2400" dirty="0">
              <a:effectLst/>
              <a:sym typeface="Wingdings" panose="05000000000000000000" pitchFamily="2" charset="2"/>
            </a:endParaRPr>
          </a:p>
          <a:p>
            <a:pPr>
              <a:buFont typeface="Arial" panose="020B0604020202020204" pitchFamily="34" charset="0"/>
              <a:buChar char="•"/>
            </a:pPr>
            <a:r>
              <a:rPr lang="el-GR" sz="2400" b="1" dirty="0">
                <a:effectLst/>
                <a:sym typeface="Wingdings" panose="05000000000000000000" pitchFamily="2" charset="2"/>
              </a:rPr>
              <a:t>Η επιχειρηματική οπτική.</a:t>
            </a:r>
          </a:p>
          <a:p>
            <a:pPr>
              <a:buFont typeface="Arial" panose="020B0604020202020204" pitchFamily="34" charset="0"/>
              <a:buChar char="•"/>
            </a:pPr>
            <a:r>
              <a:rPr lang="el-GR" sz="2400" b="1" dirty="0">
                <a:effectLst/>
                <a:sym typeface="Wingdings" panose="05000000000000000000" pitchFamily="2" charset="2"/>
              </a:rPr>
              <a:t>Η δυνατότητα (περιορισμένης) διανομής κερδών.</a:t>
            </a:r>
          </a:p>
          <a:p>
            <a:pPr>
              <a:buFont typeface="Arial" panose="020B0604020202020204" pitchFamily="34" charset="0"/>
              <a:buChar char="•"/>
            </a:pPr>
            <a:r>
              <a:rPr lang="el-GR" sz="2400" b="1" dirty="0">
                <a:effectLst/>
                <a:sym typeface="Wingdings" panose="05000000000000000000" pitchFamily="2" charset="2"/>
              </a:rPr>
              <a:t>Ο υψηλός βαθμός αυτονομίας από το κράτος.</a:t>
            </a:r>
          </a:p>
          <a:p>
            <a:pPr>
              <a:buFont typeface="Arial" panose="020B0604020202020204" pitchFamily="34" charset="0"/>
              <a:buChar char="•"/>
            </a:pPr>
            <a:r>
              <a:rPr lang="el-GR" sz="2400" b="1" dirty="0">
                <a:effectLst/>
                <a:sym typeface="Wingdings" panose="05000000000000000000" pitchFamily="2" charset="2"/>
              </a:rPr>
              <a:t>Τα οικονομικά κριτήρια λειτουργίας.</a:t>
            </a:r>
          </a:p>
          <a:p>
            <a:pPr>
              <a:buFont typeface="Arial" panose="020B0604020202020204" pitchFamily="34" charset="0"/>
              <a:buChar char="•"/>
            </a:pPr>
            <a:r>
              <a:rPr lang="el-GR" sz="2400" b="1" dirty="0">
                <a:effectLst/>
                <a:sym typeface="Wingdings" panose="05000000000000000000" pitchFamily="2" charset="2"/>
              </a:rPr>
              <a:t>Ο συνδυασμός πόρων (εσόδων) από την αγορά και εκτός αγοράς (επιδοτήσεις).</a:t>
            </a:r>
          </a:p>
          <a:p>
            <a:pPr>
              <a:buFont typeface="Arial" panose="020B0604020202020204" pitchFamily="34" charset="0"/>
              <a:buChar char="•"/>
            </a:pPr>
            <a:r>
              <a:rPr lang="el-GR" sz="2400" b="1" dirty="0">
                <a:effectLst/>
                <a:sym typeface="Wingdings" panose="05000000000000000000" pitchFamily="2" charset="2"/>
              </a:rPr>
              <a:t>Σε κάποιες περιπτώσεις οι δημοκρατικές διαδικασίες λήψης αποφάσεων</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BAE6F2D4-F1B1-40BD-8F66-2A9260E0A9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BF6BF9E6-8424-4188-8357-DFDD48CF297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49545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Συμβατικές επιχειρήσεις </a:t>
            </a:r>
            <a:r>
              <a:rPr lang="en-GB" dirty="0"/>
              <a:t>vs</a:t>
            </a:r>
            <a:r>
              <a:rPr lang="el-GR" dirty="0"/>
              <a:t> Κοινωνική Επιχείρηση</a:t>
            </a:r>
            <a:endParaRPr lang="en-GB"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5294" y="1973330"/>
            <a:ext cx="11144194" cy="3950952"/>
          </a:xfrm>
        </p:spPr>
        <p:txBody>
          <a:bodyPr>
            <a:noAutofit/>
          </a:bodyPr>
          <a:lstStyle/>
          <a:p>
            <a:r>
              <a:rPr lang="el-GR" sz="2400" dirty="0">
                <a:effectLst/>
              </a:rPr>
              <a:t>Αυτό που διακρίνει τις κοινωνικές επιχειρήσεις από τις συμβατικές επιχειρήσεις</a:t>
            </a:r>
            <a:r>
              <a:rPr lang="en-US" sz="2400" dirty="0">
                <a:effectLst/>
                <a:sym typeface="Wingdings" panose="05000000000000000000" pitchFamily="2" charset="2"/>
              </a:rPr>
              <a:t></a:t>
            </a:r>
            <a:r>
              <a:rPr lang="en-US" sz="2400" dirty="0">
                <a:effectLst/>
              </a:rPr>
              <a:t> </a:t>
            </a:r>
            <a:r>
              <a:rPr lang="el-GR" sz="2400" b="1" dirty="0">
                <a:effectLst/>
              </a:rPr>
              <a:t>έχουν έναν πρωταρχικό κοινωνικό σκοπό</a:t>
            </a:r>
            <a:r>
              <a:rPr lang="el-GR" sz="2400" dirty="0">
                <a:effectLst/>
              </a:rPr>
              <a:t>. </a:t>
            </a:r>
            <a:r>
              <a:rPr lang="el-GR" sz="2400" b="1" dirty="0">
                <a:effectLst/>
              </a:rPr>
              <a:t>Η πλειοψηφία των κερδών τους επανεπενδύεται στους οργανισμούς και χρησιμοποιείται για να στηρίξουν την αποστολή τους</a:t>
            </a:r>
            <a:r>
              <a:rPr lang="el-GR" sz="2400" dirty="0">
                <a:effectLst/>
              </a:rPr>
              <a:t> </a:t>
            </a:r>
            <a:r>
              <a:rPr lang="el-GR" sz="2400" b="1" dirty="0">
                <a:effectLst/>
              </a:rPr>
              <a:t>και όχι για να μεγιστοποιήσουν τα κέρδη των ιδιοκτητών ή των μετόχων τους</a:t>
            </a:r>
            <a:r>
              <a:rPr lang="en-US" sz="2400" dirty="0">
                <a:effectLst/>
              </a:rPr>
              <a:t>.</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234C1A24-1F66-4B4F-A7EF-4443E22660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7DA81C12-BE25-472E-A80F-066E59A8E67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86612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Η θέση της Κοινωνικής Επιχείρησης</a:t>
            </a:r>
            <a:endParaRPr lang="en-GB" dirty="0"/>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grpSp>
        <p:nvGrpSpPr>
          <p:cNvPr id="24" name="Group 2">
            <a:extLst>
              <a:ext uri="{FF2B5EF4-FFF2-40B4-BE49-F238E27FC236}">
                <a16:creationId xmlns:a16="http://schemas.microsoft.com/office/drawing/2014/main" id="{2C36AB76-EDFC-437D-BBA6-45D1ADD4549D}"/>
              </a:ext>
            </a:extLst>
          </p:cNvPr>
          <p:cNvGrpSpPr>
            <a:grpSpLocks noGrp="1"/>
          </p:cNvGrpSpPr>
          <p:nvPr/>
        </p:nvGrpSpPr>
        <p:grpSpPr bwMode="auto">
          <a:xfrm>
            <a:off x="1885840" y="1490742"/>
            <a:ext cx="8536617" cy="4511675"/>
            <a:chOff x="3615" y="5522"/>
            <a:chExt cx="5460" cy="4698"/>
          </a:xfrm>
        </p:grpSpPr>
        <p:grpSp>
          <p:nvGrpSpPr>
            <p:cNvPr id="25" name="Group 3">
              <a:extLst>
                <a:ext uri="{FF2B5EF4-FFF2-40B4-BE49-F238E27FC236}">
                  <a16:creationId xmlns:a16="http://schemas.microsoft.com/office/drawing/2014/main" id="{D4B37AFA-DADA-451B-B844-E4DCB0BCA4FF}"/>
                </a:ext>
              </a:extLst>
            </p:cNvPr>
            <p:cNvGrpSpPr>
              <a:grpSpLocks/>
            </p:cNvGrpSpPr>
            <p:nvPr/>
          </p:nvGrpSpPr>
          <p:grpSpPr bwMode="auto">
            <a:xfrm>
              <a:off x="3615" y="5522"/>
              <a:ext cx="5460" cy="4698"/>
              <a:chOff x="2400" y="7948"/>
              <a:chExt cx="5460" cy="4698"/>
            </a:xfrm>
          </p:grpSpPr>
          <p:sp>
            <p:nvSpPr>
              <p:cNvPr id="27" name="Oval 4">
                <a:extLst>
                  <a:ext uri="{FF2B5EF4-FFF2-40B4-BE49-F238E27FC236}">
                    <a16:creationId xmlns:a16="http://schemas.microsoft.com/office/drawing/2014/main" id="{9863131B-73B6-4633-95B3-925CD0F5E990}"/>
                  </a:ext>
                </a:extLst>
              </p:cNvPr>
              <p:cNvSpPr>
                <a:spLocks noChangeArrowheads="1"/>
              </p:cNvSpPr>
              <p:nvPr/>
            </p:nvSpPr>
            <p:spPr bwMode="auto">
              <a:xfrm>
                <a:off x="4800" y="7948"/>
                <a:ext cx="3060" cy="2882"/>
              </a:xfrm>
              <a:prstGeom prst="ellipse">
                <a:avLst/>
              </a:prstGeom>
              <a:solidFill>
                <a:srgbClr val="FFFFFF">
                  <a:alpha val="0"/>
                </a:srgbClr>
              </a:solidFill>
              <a:ln w="9525">
                <a:solidFill>
                  <a:schemeClr val="accent1"/>
                </a:solidFill>
                <a:round/>
                <a:headEnd/>
                <a:tailEnd/>
              </a:ln>
            </p:spPr>
            <p:txBody>
              <a:bodyPr/>
              <a:lstStyle/>
              <a:p>
                <a:pPr>
                  <a:spcAft>
                    <a:spcPts val="1000"/>
                  </a:spcAft>
                </a:pPr>
                <a:endParaRPr lang="el-GR" sz="1100" dirty="0">
                  <a:solidFill>
                    <a:srgbClr val="0F458C"/>
                  </a:solidFill>
                  <a:latin typeface="Times New Roman" pitchFamily="18" charset="0"/>
                </a:endParaRPr>
              </a:p>
              <a:p>
                <a:pPr>
                  <a:spcAft>
                    <a:spcPts val="1000"/>
                  </a:spcAft>
                </a:pPr>
                <a:endParaRPr lang="el-GR" sz="1100" dirty="0">
                  <a:solidFill>
                    <a:srgbClr val="0F458C"/>
                  </a:solidFill>
                  <a:latin typeface="Times New Roman" pitchFamily="18" charset="0"/>
                </a:endParaRPr>
              </a:p>
              <a:p>
                <a:pPr algn="ctr">
                  <a:spcAft>
                    <a:spcPts val="1000"/>
                  </a:spcAft>
                </a:pPr>
                <a:r>
                  <a:rPr lang="el-GR" sz="2400" b="1" dirty="0">
                    <a:solidFill>
                      <a:srgbClr val="0F458C"/>
                    </a:solidFill>
                    <a:latin typeface="Calibri" pitchFamily="34" charset="0"/>
                  </a:rPr>
                  <a:t>Επιχειρηματική Διάσταση</a:t>
                </a:r>
              </a:p>
            </p:txBody>
          </p:sp>
          <p:sp>
            <p:nvSpPr>
              <p:cNvPr id="28" name="Oval 5">
                <a:extLst>
                  <a:ext uri="{FF2B5EF4-FFF2-40B4-BE49-F238E27FC236}">
                    <a16:creationId xmlns:a16="http://schemas.microsoft.com/office/drawing/2014/main" id="{461CB470-F1B2-4562-BF39-CBC99A3C8AEB}"/>
                  </a:ext>
                </a:extLst>
              </p:cNvPr>
              <p:cNvSpPr>
                <a:spLocks noChangeArrowheads="1"/>
              </p:cNvSpPr>
              <p:nvPr/>
            </p:nvSpPr>
            <p:spPr bwMode="auto">
              <a:xfrm>
                <a:off x="2400" y="7948"/>
                <a:ext cx="2925" cy="2882"/>
              </a:xfrm>
              <a:prstGeom prst="ellipse">
                <a:avLst/>
              </a:prstGeom>
              <a:solidFill>
                <a:srgbClr val="FFFFFF">
                  <a:alpha val="0"/>
                </a:srgbClr>
              </a:solidFill>
              <a:ln w="9525">
                <a:solidFill>
                  <a:schemeClr val="accent1"/>
                </a:solidFill>
                <a:round/>
                <a:headEnd/>
                <a:tailEnd/>
              </a:ln>
            </p:spPr>
            <p:txBody>
              <a:bodyPr/>
              <a:lstStyle/>
              <a:p>
                <a:pPr>
                  <a:spcAft>
                    <a:spcPts val="1000"/>
                  </a:spcAft>
                </a:pPr>
                <a:endParaRPr lang="el-GR" sz="1100" dirty="0">
                  <a:solidFill>
                    <a:srgbClr val="0F458C"/>
                  </a:solidFill>
                  <a:latin typeface="Times New Roman" pitchFamily="18" charset="0"/>
                </a:endParaRPr>
              </a:p>
              <a:p>
                <a:pPr>
                  <a:spcAft>
                    <a:spcPts val="1000"/>
                  </a:spcAft>
                </a:pPr>
                <a:endParaRPr lang="el-GR" sz="1100" dirty="0">
                  <a:solidFill>
                    <a:srgbClr val="0F458C"/>
                  </a:solidFill>
                  <a:latin typeface="Times New Roman" pitchFamily="18" charset="0"/>
                </a:endParaRPr>
              </a:p>
              <a:p>
                <a:pPr algn="ctr">
                  <a:spcAft>
                    <a:spcPts val="1000"/>
                  </a:spcAft>
                </a:pPr>
                <a:r>
                  <a:rPr lang="el-GR" sz="2400" b="1" dirty="0">
                    <a:solidFill>
                      <a:srgbClr val="0F458C"/>
                    </a:solidFill>
                    <a:latin typeface="Calibri" pitchFamily="34" charset="0"/>
                  </a:rPr>
                  <a:t>Κοινωνική Διάσταση</a:t>
                </a:r>
                <a:endParaRPr lang="el-GR" sz="2400" dirty="0">
                  <a:solidFill>
                    <a:srgbClr val="0F458C"/>
                  </a:solidFill>
                </a:endParaRPr>
              </a:p>
            </p:txBody>
          </p:sp>
          <p:sp>
            <p:nvSpPr>
              <p:cNvPr id="29" name="Oval 6">
                <a:extLst>
                  <a:ext uri="{FF2B5EF4-FFF2-40B4-BE49-F238E27FC236}">
                    <a16:creationId xmlns:a16="http://schemas.microsoft.com/office/drawing/2014/main" id="{57688786-932E-4F9C-B09C-A1E1A17CC38B}"/>
                  </a:ext>
                </a:extLst>
              </p:cNvPr>
              <p:cNvSpPr>
                <a:spLocks noChangeArrowheads="1"/>
              </p:cNvSpPr>
              <p:nvPr/>
            </p:nvSpPr>
            <p:spPr bwMode="auto">
              <a:xfrm>
                <a:off x="3600" y="9750"/>
                <a:ext cx="2925" cy="2896"/>
              </a:xfrm>
              <a:prstGeom prst="ellipse">
                <a:avLst/>
              </a:prstGeom>
              <a:solidFill>
                <a:srgbClr val="FFFFFF">
                  <a:alpha val="0"/>
                </a:srgbClr>
              </a:solidFill>
              <a:ln w="9525">
                <a:solidFill>
                  <a:schemeClr val="accent1"/>
                </a:solidFill>
                <a:round/>
                <a:headEnd/>
                <a:tailEnd/>
              </a:ln>
            </p:spPr>
            <p:txBody>
              <a:bodyPr/>
              <a:lstStyle/>
              <a:p>
                <a:pPr>
                  <a:spcAft>
                    <a:spcPts val="1000"/>
                  </a:spcAft>
                </a:pPr>
                <a:endParaRPr lang="el-GR" sz="1100" dirty="0">
                  <a:solidFill>
                    <a:srgbClr val="0F458C"/>
                  </a:solidFill>
                  <a:latin typeface="Times New Roman" pitchFamily="18" charset="0"/>
                </a:endParaRPr>
              </a:p>
              <a:p>
                <a:pPr>
                  <a:spcAft>
                    <a:spcPts val="1000"/>
                  </a:spcAft>
                </a:pPr>
                <a:endParaRPr lang="el-GR" sz="1100" dirty="0">
                  <a:solidFill>
                    <a:srgbClr val="0F458C"/>
                  </a:solidFill>
                  <a:latin typeface="Times New Roman" pitchFamily="18" charset="0"/>
                </a:endParaRPr>
              </a:p>
              <a:p>
                <a:pPr algn="ctr">
                  <a:spcAft>
                    <a:spcPts val="1000"/>
                  </a:spcAft>
                </a:pPr>
                <a:r>
                  <a:rPr lang="el-GR" sz="2400" b="1" dirty="0">
                    <a:solidFill>
                      <a:srgbClr val="0F458C"/>
                    </a:solidFill>
                    <a:latin typeface="Calibri" pitchFamily="34" charset="0"/>
                  </a:rPr>
                  <a:t>Διάσταση</a:t>
                </a:r>
              </a:p>
              <a:p>
                <a:pPr algn="ctr">
                  <a:spcAft>
                    <a:spcPts val="1000"/>
                  </a:spcAft>
                </a:pPr>
                <a:r>
                  <a:rPr lang="el-GR" sz="2400" b="1" dirty="0">
                    <a:solidFill>
                      <a:srgbClr val="0F458C"/>
                    </a:solidFill>
                    <a:latin typeface="Calibri" pitchFamily="34" charset="0"/>
                  </a:rPr>
                  <a:t>Διακυβέρνησης</a:t>
                </a:r>
              </a:p>
            </p:txBody>
          </p:sp>
        </p:grpSp>
        <p:cxnSp>
          <p:nvCxnSpPr>
            <p:cNvPr id="26" name="AutoShape 7">
              <a:extLst>
                <a:ext uri="{FF2B5EF4-FFF2-40B4-BE49-F238E27FC236}">
                  <a16:creationId xmlns:a16="http://schemas.microsoft.com/office/drawing/2014/main" id="{6329E647-EB6C-4409-B675-A3B3B02C7290}"/>
                </a:ext>
              </a:extLst>
            </p:cNvPr>
            <p:cNvCxnSpPr>
              <a:cxnSpLocks noChangeShapeType="1"/>
            </p:cNvCxnSpPr>
            <p:nvPr/>
          </p:nvCxnSpPr>
          <p:spPr bwMode="auto">
            <a:xfrm flipH="1">
              <a:off x="3836" y="7621"/>
              <a:ext cx="2220" cy="1305"/>
            </a:xfrm>
            <a:prstGeom prst="straightConnector1">
              <a:avLst/>
            </a:prstGeom>
            <a:ln>
              <a:solidFill>
                <a:schemeClr val="accent1"/>
              </a:solidFill>
              <a:headEnd/>
              <a:tailEnd type="triangle" w="med" len="med"/>
            </a:ln>
          </p:spPr>
          <p:style>
            <a:lnRef idx="1">
              <a:schemeClr val="accent3"/>
            </a:lnRef>
            <a:fillRef idx="0">
              <a:schemeClr val="accent3"/>
            </a:fillRef>
            <a:effectRef idx="0">
              <a:schemeClr val="accent3"/>
            </a:effectRef>
            <a:fontRef idx="minor">
              <a:schemeClr val="tx1"/>
            </a:fontRef>
          </p:style>
        </p:cxnSp>
      </p:grpSp>
      <p:sp>
        <p:nvSpPr>
          <p:cNvPr id="30" name="Ορθογώνιο 2">
            <a:extLst>
              <a:ext uri="{FF2B5EF4-FFF2-40B4-BE49-F238E27FC236}">
                <a16:creationId xmlns:a16="http://schemas.microsoft.com/office/drawing/2014/main" id="{E0300F10-6591-480A-AAD9-06EA05A78A36}"/>
              </a:ext>
            </a:extLst>
          </p:cNvPr>
          <p:cNvSpPr/>
          <p:nvPr/>
        </p:nvSpPr>
        <p:spPr>
          <a:xfrm>
            <a:off x="303332" y="4643674"/>
            <a:ext cx="2342624" cy="1328569"/>
          </a:xfrm>
          <a:prstGeom prst="rect">
            <a:avLst/>
          </a:prstGeom>
        </p:spPr>
        <p:txBody>
          <a:bodyPr wrap="square">
            <a:spAutoFit/>
          </a:bodyPr>
          <a:lstStyle/>
          <a:p>
            <a:pPr algn="ctr" eaLnBrk="1" hangingPunct="1">
              <a:spcAft>
                <a:spcPts val="1000"/>
              </a:spcAft>
            </a:pPr>
            <a:r>
              <a:rPr lang="el-GR" sz="3600" b="1" dirty="0">
                <a:solidFill>
                  <a:srgbClr val="0F458C"/>
                </a:solidFill>
                <a:latin typeface="Calibri" pitchFamily="34" charset="0"/>
              </a:rPr>
              <a:t>Κοινωνική </a:t>
            </a:r>
            <a:endParaRPr lang="en-US" sz="3600" b="1" dirty="0">
              <a:solidFill>
                <a:srgbClr val="0F458C"/>
              </a:solidFill>
              <a:latin typeface="Calibri" pitchFamily="34" charset="0"/>
            </a:endParaRPr>
          </a:p>
          <a:p>
            <a:pPr algn="ctr" eaLnBrk="1" hangingPunct="1">
              <a:spcAft>
                <a:spcPts val="1000"/>
              </a:spcAft>
            </a:pPr>
            <a:r>
              <a:rPr lang="el-GR" sz="3600" b="1" dirty="0">
                <a:solidFill>
                  <a:srgbClr val="0F458C"/>
                </a:solidFill>
                <a:latin typeface="Calibri" pitchFamily="34" charset="0"/>
              </a:rPr>
              <a:t>Επιχείρηση</a:t>
            </a:r>
          </a:p>
        </p:txBody>
      </p:sp>
      <p:sp>
        <p:nvSpPr>
          <p:cNvPr id="31" name="Ορθογώνιο 5">
            <a:extLst>
              <a:ext uri="{FF2B5EF4-FFF2-40B4-BE49-F238E27FC236}">
                <a16:creationId xmlns:a16="http://schemas.microsoft.com/office/drawing/2014/main" id="{CF5CF4DE-36C8-4720-B558-FF7753B22957}"/>
              </a:ext>
            </a:extLst>
          </p:cNvPr>
          <p:cNvSpPr/>
          <p:nvPr/>
        </p:nvSpPr>
        <p:spPr>
          <a:xfrm>
            <a:off x="8805810" y="5555460"/>
            <a:ext cx="2680542" cy="323165"/>
          </a:xfrm>
          <a:prstGeom prst="rect">
            <a:avLst/>
          </a:prstGeom>
          <a:ln>
            <a:noFill/>
          </a:ln>
        </p:spPr>
        <p:txBody>
          <a:bodyPr wrap="none">
            <a:spAutoFit/>
          </a:bodyPr>
          <a:lstStyle/>
          <a:p>
            <a:r>
              <a:rPr lang="en-US" sz="1500" dirty="0">
                <a:solidFill>
                  <a:srgbClr val="0F458C"/>
                </a:solidFill>
                <a:latin typeface="+mj-lt"/>
              </a:rPr>
              <a:t>(</a:t>
            </a:r>
            <a:r>
              <a:rPr lang="el-GR" sz="1500" dirty="0" err="1">
                <a:solidFill>
                  <a:srgbClr val="0F458C"/>
                </a:solidFill>
                <a:latin typeface="+mj-lt"/>
              </a:rPr>
              <a:t>European</a:t>
            </a:r>
            <a:r>
              <a:rPr lang="el-GR" sz="1500" dirty="0">
                <a:solidFill>
                  <a:srgbClr val="0F458C"/>
                </a:solidFill>
                <a:latin typeface="+mj-lt"/>
              </a:rPr>
              <a:t> </a:t>
            </a:r>
            <a:r>
              <a:rPr lang="el-GR" sz="1500" dirty="0" err="1">
                <a:solidFill>
                  <a:srgbClr val="0F458C"/>
                </a:solidFill>
                <a:latin typeface="+mj-lt"/>
              </a:rPr>
              <a:t>Commission</a:t>
            </a:r>
            <a:r>
              <a:rPr lang="el-GR" sz="1500" dirty="0">
                <a:solidFill>
                  <a:srgbClr val="0F458C"/>
                </a:solidFill>
                <a:latin typeface="+mj-lt"/>
              </a:rPr>
              <a:t>, 2014</a:t>
            </a:r>
            <a:r>
              <a:rPr lang="en-US" sz="1500" dirty="0">
                <a:solidFill>
                  <a:srgbClr val="0F458C"/>
                </a:solidFill>
                <a:latin typeface="+mj-lt"/>
              </a:rPr>
              <a:t>)</a:t>
            </a:r>
          </a:p>
        </p:txBody>
      </p:sp>
      <p:pic>
        <p:nvPicPr>
          <p:cNvPr id="13" name="Εικόνα 5">
            <a:extLst>
              <a:ext uri="{FF2B5EF4-FFF2-40B4-BE49-F238E27FC236}">
                <a16:creationId xmlns:a16="http://schemas.microsoft.com/office/drawing/2014/main" id="{0BC9E1B2-77E8-4F8C-B33A-22189C4058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14" name="Εικόνα 38" descr="Image">
            <a:extLst>
              <a:ext uri="{FF2B5EF4-FFF2-40B4-BE49-F238E27FC236}">
                <a16:creationId xmlns:a16="http://schemas.microsoft.com/office/drawing/2014/main" id="{A573C10E-5759-4D0E-8516-0EB946E17F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8630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a:xfrm>
            <a:off x="1508161" y="2737518"/>
            <a:ext cx="9995072" cy="1645879"/>
          </a:xfrm>
        </p:spPr>
        <p:txBody>
          <a:bodyPr/>
          <a:lstStyle/>
          <a:p>
            <a:r>
              <a:rPr lang="el-GR" sz="3600" dirty="0">
                <a:effectLst/>
              </a:rPr>
              <a:t>Ενότητα 3: Λειτουργία κοινωνικών επιχειρήσεων στην Ελλάδα και Ε.Ε.</a:t>
            </a:r>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508AFB36-6C5D-4332-9B78-63696702C5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791B3F14-5F58-45A9-ABF7-20EF2635EA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60307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Δραστηριότητες των Κοινωνικών Επιχειρήσεων</a:t>
            </a:r>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480060" y="1898215"/>
            <a:ext cx="11189428" cy="4057548"/>
          </a:xfrm>
        </p:spPr>
        <p:txBody>
          <a:bodyPr>
            <a:noAutofit/>
          </a:bodyPr>
          <a:lstStyle/>
          <a:p>
            <a:r>
              <a:rPr lang="el-GR" sz="1800" dirty="0">
                <a:effectLst/>
              </a:rPr>
              <a:t>Κοινωνική και οικονομική ένταξη των μειονεκτούντων και αποκλεισμένων, </a:t>
            </a:r>
          </a:p>
          <a:p>
            <a:r>
              <a:rPr lang="el-GR" sz="1800" dirty="0">
                <a:effectLst/>
              </a:rPr>
              <a:t>Κοινωνικές υπηρεσίες γενικού ενδιαφέροντος,</a:t>
            </a:r>
          </a:p>
          <a:p>
            <a:r>
              <a:rPr lang="el-GR" sz="1800" dirty="0">
                <a:effectLst/>
              </a:rPr>
              <a:t>Άλλες κοινωνικές και κοινοτικές υπηρεσίες,</a:t>
            </a:r>
            <a:endParaRPr lang="en-US" sz="1800" dirty="0">
              <a:effectLst/>
            </a:endParaRPr>
          </a:p>
          <a:p>
            <a:r>
              <a:rPr lang="el-GR" sz="1800" dirty="0">
                <a:effectLst/>
              </a:rPr>
              <a:t>Δημόσιες υπηρεσίες.,</a:t>
            </a:r>
          </a:p>
          <a:p>
            <a:r>
              <a:rPr lang="el-GR" sz="1800" dirty="0">
                <a:effectLst/>
              </a:rPr>
              <a:t>Χερσαίες βιομηχανίες και περιβάλλον.,</a:t>
            </a:r>
            <a:endParaRPr lang="en-US" sz="1800" dirty="0">
              <a:effectLst/>
            </a:endParaRPr>
          </a:p>
          <a:p>
            <a:r>
              <a:rPr lang="el-GR" sz="1800" dirty="0">
                <a:effectLst/>
              </a:rPr>
              <a:t>Τοπική ανάπτυξη μειονεκτικών περιοχών - κοινωνικές επιχειρήσεις σε απομακρυσμένες αγροτικές περιοχές,</a:t>
            </a:r>
          </a:p>
          <a:p>
            <a:r>
              <a:rPr lang="el-GR" sz="1800" dirty="0">
                <a:effectLst/>
              </a:rPr>
              <a:t>Άλλα - συμπεριλαμβανομένης της ανακύκλωσης, της προστασίας του περιβάλλοντος, του αθλητισμού, της τέχνης, του πολιτισμού ή της ιστορικής διαφύλαξης, της επιστήμης, της έρευνας και της καινοτομίας, της προστασίας των καταναλωτών και του ερασιτεχνικού αθλητισμού,</a:t>
            </a:r>
          </a:p>
          <a:p>
            <a:r>
              <a:rPr lang="el-GR" sz="1800" dirty="0">
                <a:effectLst/>
              </a:rPr>
              <a:t>Ανάπτυξη αλληλεγγύης με τις αναπτυσσόμενες χώρες </a:t>
            </a:r>
            <a:r>
              <a:rPr lang="en-US" sz="1800" dirty="0">
                <a:effectLst/>
              </a:rPr>
              <a:t>. </a:t>
            </a:r>
          </a:p>
          <a:p>
            <a:endParaRPr lang="en-US" sz="1600" dirty="0">
              <a:solidFill>
                <a:srgbClr val="0F458C"/>
              </a:solidFill>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5BFCFA06-A225-47AE-AC0E-10D0CBDB48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A0A345CE-C14F-4623-8E11-1AEEE37AB4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6857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p:txBody>
          <a:bodyPr/>
          <a:lstStyle/>
          <a:p>
            <a:r>
              <a:rPr lang="el-GR" dirty="0"/>
              <a:t>Σύνοψη</a:t>
            </a:r>
            <a:endParaRPr lang="en-US" dirty="0"/>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sp>
        <p:nvSpPr>
          <p:cNvPr id="6" name="Segnaposto contenuto 2">
            <a:extLst>
              <a:ext uri="{FF2B5EF4-FFF2-40B4-BE49-F238E27FC236}">
                <a16:creationId xmlns:a16="http://schemas.microsoft.com/office/drawing/2014/main" id="{89274D4A-4BE5-44F5-A681-63073191A39A}"/>
              </a:ext>
            </a:extLst>
          </p:cNvPr>
          <p:cNvSpPr>
            <a:spLocks noGrp="1"/>
          </p:cNvSpPr>
          <p:nvPr>
            <p:ph idx="1"/>
          </p:nvPr>
        </p:nvSpPr>
        <p:spPr>
          <a:xfrm>
            <a:off x="522513" y="2158682"/>
            <a:ext cx="11146974" cy="3907317"/>
          </a:xfrm>
        </p:spPr>
        <p:txBody>
          <a:bodyPr>
            <a:normAutofit/>
          </a:bodyPr>
          <a:lstStyle/>
          <a:p>
            <a:pPr marL="0" indent="0" algn="just">
              <a:buNone/>
            </a:pPr>
            <a:r>
              <a:rPr lang="el-GR" sz="3600" dirty="0">
                <a:effectLst/>
              </a:rPr>
              <a:t>Η θεματική εισάγει τον εκπαιδευόμενο στον θεσμό, στην έννοια της Κοινωνικής Οικονομίας και στους οργανισμούς και επιχειρήσεις που συνθέτουν την κοινωνική οικονομία καθώς και στην έννοια, φιλοσοφία και λειτουργία της Κοινωνικής Επιχειρηματικότητας. Η ενότητα επίσης εστιάζει στη νομοθεσία και λειτουργία των κοινωνικών επιχειρήσεων στην Ελλάδα. </a:t>
            </a:r>
          </a:p>
        </p:txBody>
      </p:sp>
      <p:pic>
        <p:nvPicPr>
          <p:cNvPr id="7" name="Εικόνα 6">
            <a:extLst>
              <a:ext uri="{FF2B5EF4-FFF2-40B4-BE49-F238E27FC236}">
                <a16:creationId xmlns:a16="http://schemas.microsoft.com/office/drawing/2014/main" id="{A8D45272-3BC6-4427-B6C3-9F57CFD344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8" name="Εικόνα 38" descr="Image">
            <a:extLst>
              <a:ext uri="{FF2B5EF4-FFF2-40B4-BE49-F238E27FC236}">
                <a16:creationId xmlns:a16="http://schemas.microsoft.com/office/drawing/2014/main" id="{D6049948-AB85-4023-A295-51259D2A72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56763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Νομικές μορφές Φορέων Κοινωνικής και Αλληλέγγυας Οικονομίας – Κ.Α.Λ.Ο (Ελλάδα)</a:t>
            </a:r>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480060" y="1973330"/>
            <a:ext cx="11342746" cy="3525949"/>
          </a:xfrm>
        </p:spPr>
        <p:txBody>
          <a:bodyPr>
            <a:noAutofit/>
          </a:bodyPr>
          <a:lstStyle/>
          <a:p>
            <a:r>
              <a:rPr lang="el-GR" sz="2400" b="1" dirty="0">
                <a:effectLst/>
              </a:rPr>
              <a:t>α. Οι Κοινωνικές Συνεταιριστικές Επιχειρήσεις (</a:t>
            </a:r>
            <a:r>
              <a:rPr lang="el-GR" sz="2400" b="1" dirty="0" err="1">
                <a:effectLst/>
              </a:rPr>
              <a:t>Κοιν.Σ.Επ</a:t>
            </a:r>
            <a:r>
              <a:rPr lang="el-GR" sz="2400" b="1" dirty="0">
                <a:effectLst/>
              </a:rPr>
              <a:t>) </a:t>
            </a:r>
            <a:r>
              <a:rPr lang="el-GR" sz="2400" dirty="0">
                <a:effectLst/>
              </a:rPr>
              <a:t>του άρθρου 14 του Ν.4430/2016, ΦΕΚ 205/Α/31-10-2016</a:t>
            </a:r>
            <a:r>
              <a:rPr lang="el-GR" sz="2400" b="1" dirty="0">
                <a:effectLst/>
              </a:rPr>
              <a:t>,</a:t>
            </a:r>
          </a:p>
          <a:p>
            <a:r>
              <a:rPr lang="el-GR" sz="2400" b="1" dirty="0">
                <a:effectLst/>
              </a:rPr>
              <a:t>β. οι Κοινωνικοί Συνεταιρισμοί Περιορισμένης Ευθύνης (</a:t>
            </a:r>
            <a:r>
              <a:rPr lang="el-GR" sz="2400" b="1" dirty="0" err="1">
                <a:effectLst/>
              </a:rPr>
              <a:t>Κοι.Σ.Π.Ε</a:t>
            </a:r>
            <a:r>
              <a:rPr lang="el-GR" sz="2400" b="1" dirty="0">
                <a:effectLst/>
              </a:rPr>
              <a:t>.) </a:t>
            </a:r>
            <a:r>
              <a:rPr lang="el-GR" sz="2400" dirty="0">
                <a:effectLst/>
              </a:rPr>
              <a:t>που </a:t>
            </a:r>
            <a:r>
              <a:rPr lang="el-GR" sz="2400" dirty="0" err="1">
                <a:effectLst/>
              </a:rPr>
              <a:t>διέπονται</a:t>
            </a:r>
            <a:r>
              <a:rPr lang="el-GR" sz="2400" dirty="0">
                <a:effectLst/>
              </a:rPr>
              <a:t> από το άρθρο 12 του Ν.2716/1999 (Α’ 96), συμπληρωματικά από τις διατάξεις του Ν. 1667/1986 (Α’196), του άρθρου 12 του Ν. 3842/ 2010 (Α’ 58) και του Ν.4430/2016, ΦΕΚ 205/Α/31-10-2016</a:t>
            </a:r>
            <a:r>
              <a:rPr lang="el-GR" sz="2400" b="1" dirty="0">
                <a:effectLst/>
              </a:rPr>
              <a:t>,</a:t>
            </a:r>
          </a:p>
          <a:p>
            <a:r>
              <a:rPr lang="el-GR" sz="2400" b="1" dirty="0">
                <a:effectLst/>
              </a:rPr>
              <a:t>γ. οι Συνεταιρισμοί Εργαζομένων, </a:t>
            </a:r>
            <a:r>
              <a:rPr lang="el-GR" sz="2400" dirty="0">
                <a:effectLst/>
              </a:rPr>
              <a:t>που συστήνονται με το άρθρο 24 του Ν.4430/2016, ΦΕΚ 205/Α/31-10-2016 </a:t>
            </a:r>
            <a:r>
              <a:rPr lang="el-GR" sz="2400" b="1" dirty="0">
                <a:effectLst/>
              </a:rPr>
              <a:t>,</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D0950C94-CEF4-4B0E-8DB7-D7731857DF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CC49C3B9-8FDD-42B2-AB37-C9F992DAD97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5145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Νομικές μορφές Φορέων Κοινωνικής και Αλληλέγγυας Οικονομίας – Κ.Α.Λ.Ο (Ελλάδα)</a:t>
            </a:r>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480060" y="1973330"/>
            <a:ext cx="11342746" cy="3525949"/>
          </a:xfrm>
        </p:spPr>
        <p:txBody>
          <a:bodyPr>
            <a:noAutofit/>
          </a:bodyPr>
          <a:lstStyle/>
          <a:p>
            <a:r>
              <a:rPr lang="el-GR" sz="2400" b="1" dirty="0">
                <a:effectLst/>
              </a:rPr>
              <a:t>δ. οποιοδήποτε άλλο μη μονοπρόσωπο νομικό πρόσωπο, </a:t>
            </a:r>
            <a:r>
              <a:rPr lang="el-GR" sz="2400" dirty="0">
                <a:effectLst/>
              </a:rPr>
              <a:t>εφόσον έχει αποκτήσει νομική προσωπικότητα, όπως ιδίως αγροτικοί συνεταιρισμοί του Ν. 4384/2016 (Α’ 78), αστικοί συνεταιρισμοί του Ν. 1667/1986, Αστικές Εταιρίες των άρθρων 741 </a:t>
            </a:r>
            <a:r>
              <a:rPr lang="el-GR" sz="2400" dirty="0" err="1">
                <a:effectLst/>
              </a:rPr>
              <a:t>επ</a:t>
            </a:r>
            <a:r>
              <a:rPr lang="el-GR" sz="2400" dirty="0">
                <a:effectLst/>
              </a:rPr>
              <a:t>. του Α.Κ., εφόσον σωρευτικά συντρέχουν οι εξής προϋποθέσεις:</a:t>
            </a:r>
          </a:p>
          <a:p>
            <a:pPr lvl="1"/>
            <a:r>
              <a:rPr lang="el-GR" sz="2000" dirty="0" err="1">
                <a:effectLst/>
              </a:rPr>
              <a:t>αα</a:t>
            </a:r>
            <a:r>
              <a:rPr lang="el-GR" sz="2000" dirty="0">
                <a:effectLst/>
              </a:rPr>
              <a:t>) Αναπτύσσει δραστηριότητες συλλογικής και κοινωνικής ωφέλειας, όπως ορίζονται στις παραγράφους 2 και 3 του άρθρου 2.</a:t>
            </a:r>
          </a:p>
          <a:p>
            <a:pPr lvl="1"/>
            <a:r>
              <a:rPr lang="el-GR" sz="2000" dirty="0" err="1">
                <a:effectLst/>
              </a:rPr>
              <a:t>ββ</a:t>
            </a:r>
            <a:r>
              <a:rPr lang="el-GR" sz="2000" dirty="0">
                <a:effectLst/>
              </a:rPr>
              <a:t>) Μεριμνά για την πληροφόρηση και τη συμμετοχή των μελών του και εφαρμόζει δημοκρατικό σύστημα λήψης αποφάσεων, σύμφωνα με την αρχή ένα μέλος μία ψήφος, ανεξάρτητα από τη συνεισφορά κάθε μέλους.</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D0950C94-CEF4-4B0E-8DB7-D7731857DF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E312AA67-18F2-48E4-9E3D-E34A5FC5007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4732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Νομικές μορφές Φορέων Κοινωνικής και Αλληλέγγυας Οικονομίας – Κ.Α.Λ.Ο (Ελλάδα)</a:t>
            </a:r>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480060" y="1973330"/>
            <a:ext cx="11342746" cy="3525949"/>
          </a:xfrm>
        </p:spPr>
        <p:txBody>
          <a:bodyPr>
            <a:noAutofit/>
          </a:bodyPr>
          <a:lstStyle/>
          <a:p>
            <a:pPr lvl="1"/>
            <a:r>
              <a:rPr lang="el-GR" sz="2000" dirty="0" err="1">
                <a:effectLst/>
              </a:rPr>
              <a:t>γγ</a:t>
            </a:r>
            <a:r>
              <a:rPr lang="el-GR" sz="2000" dirty="0">
                <a:effectLst/>
              </a:rPr>
              <a:t>) Το καταστατικό του προβλέπει περιορισμούς στη διανομή του ως εξής:</a:t>
            </a:r>
          </a:p>
          <a:p>
            <a:pPr lvl="2"/>
            <a:r>
              <a:rPr lang="el-GR" sz="1400" dirty="0">
                <a:effectLst/>
              </a:rPr>
              <a:t>i. ποσοστό τουλάχιστον 5% διατίθεται για το σχηματισμό αποθεματικού,</a:t>
            </a:r>
          </a:p>
          <a:p>
            <a:pPr lvl="2"/>
            <a:r>
              <a:rPr lang="el-GR" sz="1400" dirty="0" err="1">
                <a:effectLst/>
              </a:rPr>
              <a:t>ii</a:t>
            </a:r>
            <a:r>
              <a:rPr lang="el-GR" sz="1400" dirty="0">
                <a:effectLst/>
              </a:rPr>
              <a:t>. ποσοστό έως 35% αποδίδεται στους εργαζόμενους του Φορέα, εκτός κι αν τα 2/3 των μελών της Γενικής Συνέλευσης αποφασίσουν αιτιολογημένα τη διάθεση του ποσοστού αυτού σε δραστηριότητες του στοιχείου </a:t>
            </a:r>
            <a:r>
              <a:rPr lang="el-GR" sz="1400" dirty="0" err="1">
                <a:effectLst/>
              </a:rPr>
              <a:t>iii</a:t>
            </a:r>
            <a:r>
              <a:rPr lang="el-GR" sz="1400" dirty="0">
                <a:effectLst/>
              </a:rPr>
              <a:t>,</a:t>
            </a:r>
          </a:p>
          <a:p>
            <a:pPr lvl="2"/>
            <a:r>
              <a:rPr lang="el-GR" sz="1400" dirty="0" err="1">
                <a:effectLst/>
              </a:rPr>
              <a:t>iii</a:t>
            </a:r>
            <a:r>
              <a:rPr lang="el-GR" sz="1400" dirty="0">
                <a:effectLst/>
              </a:rPr>
              <a:t>.  το υπόλοιπο διατίθεται για τη δημιουργία νέων θέσεων εργασίας και τη διεύρυνση της παραγωγικής του δραστηριότητας.</a:t>
            </a:r>
          </a:p>
          <a:p>
            <a:pPr lvl="1"/>
            <a:r>
              <a:rPr lang="el-GR" sz="2000" dirty="0" err="1">
                <a:effectLst/>
              </a:rPr>
              <a:t>δδ</a:t>
            </a:r>
            <a:r>
              <a:rPr lang="el-GR" sz="2000" dirty="0">
                <a:effectLst/>
              </a:rPr>
              <a:t>) Εφαρμόζει σύστημα σύγκλισης στην αμοιβή της εργασίας, κατά το οποίο ο ανώτατος καθαρός μισθός δεν μπορεί να υπερβαίνει περισσότερο από τρεις φορές τον κατώτατο, εκτός και αν τα 2/3 των μελών της Γενικής Συνέλευσης αποφασίσουν διαφορετικά. Η υποχρέωση του προηγούμενου εδαφίου ισχύει και σε οποιαδήποτε μορφή σύμπραξης δύο ή περισσότερων Φορέων ΚΑΛΟ.</a:t>
            </a:r>
          </a:p>
          <a:p>
            <a:pPr lvl="1"/>
            <a:r>
              <a:rPr lang="el-GR" sz="2000" dirty="0" err="1">
                <a:effectLst/>
              </a:rPr>
              <a:t>εε</a:t>
            </a:r>
            <a:r>
              <a:rPr lang="el-GR" sz="2000" dirty="0">
                <a:effectLst/>
              </a:rPr>
              <a:t>) Αποβλέπει στην ενδυνάμωση των οικονομικών δραστηριοτήτων του και τη μεγιστοποίηση της παραγόμενης κοινωνικής ωφέλειας μέσω της οριζόντιας και ισότιμης δικτύωσης με άλλους φορείς ΚΑΛΟ.</a:t>
            </a:r>
            <a:endParaRPr lang="el-GR" sz="2400" b="1" dirty="0">
              <a:effectLst/>
            </a:endParaRPr>
          </a:p>
          <a:p>
            <a:pPr lvl="1"/>
            <a:r>
              <a:rPr lang="el-GR" sz="2000" dirty="0" err="1">
                <a:effectLst/>
              </a:rPr>
              <a:t>στστ</a:t>
            </a:r>
            <a:r>
              <a:rPr lang="el-GR" sz="2000" dirty="0">
                <a:effectLst/>
              </a:rPr>
              <a:t>) Δεν έχει ιδρυθεί και δεν διοικείται άμεσα ή έμμεσα από Ν.Π. Δ.Δ . ή Ο.Τ.Α. α’ ή β’ βαθμού ή από άλλο νομικό πρόσωπο του ευρύτερου δημόσιου τομέα.</a:t>
            </a:r>
            <a:endParaRPr lang="en-US" sz="20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D0950C94-CEF4-4B0E-8DB7-D7731857DF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0C553075-626D-4715-A5B9-9EB6D9555E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37518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Προκλήσεις</a:t>
            </a:r>
            <a:endParaRPr lang="en-GB"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5294" y="1973330"/>
            <a:ext cx="11144194" cy="4057548"/>
          </a:xfrm>
        </p:spPr>
        <p:txBody>
          <a:bodyPr>
            <a:noAutofit/>
          </a:bodyPr>
          <a:lstStyle/>
          <a:p>
            <a:r>
              <a:rPr lang="el-GR" sz="2400" b="1" dirty="0">
                <a:effectLst/>
              </a:rPr>
              <a:t>Χαμηλός βαθμός αναγνωσιμότητας του θεσμού και αξίας της κοινωνικής επιχειρηματικότητας</a:t>
            </a:r>
            <a:r>
              <a:rPr lang="en-US" sz="2400" dirty="0">
                <a:effectLst/>
              </a:rPr>
              <a:t>,</a:t>
            </a:r>
          </a:p>
          <a:p>
            <a:r>
              <a:rPr lang="el-GR" sz="2400" b="1" dirty="0">
                <a:effectLst/>
              </a:rPr>
              <a:t>Μεταβαλλόμενο ρυθμιστικό περιβάλλον </a:t>
            </a:r>
            <a:r>
              <a:rPr lang="el-GR" sz="2400" dirty="0">
                <a:effectLst/>
              </a:rPr>
              <a:t>σε όλες τις χώρες της ΕΕ και εμπόδια που σχετίζονται με τη δραστηριότητα για ορισμένες νομικές μορφές επιχειρήσεων κοινωνικής οικονομίας</a:t>
            </a:r>
          </a:p>
          <a:p>
            <a:r>
              <a:rPr lang="el-GR" sz="2400" b="1" dirty="0">
                <a:effectLst/>
              </a:rPr>
              <a:t>Έλλειψη επιχειρηματικών και διοικητικών δεξιοτήτων</a:t>
            </a:r>
          </a:p>
          <a:p>
            <a:r>
              <a:rPr lang="el-GR" sz="2400" b="1" dirty="0">
                <a:effectLst/>
              </a:rPr>
              <a:t>Έλλειψη κατάλληλων και </a:t>
            </a:r>
            <a:r>
              <a:rPr lang="el-GR" sz="2400" b="1" dirty="0" err="1">
                <a:effectLst/>
              </a:rPr>
              <a:t>προσβάσιμων</a:t>
            </a:r>
            <a:r>
              <a:rPr lang="el-GR" sz="2400" b="1" dirty="0">
                <a:effectLst/>
              </a:rPr>
              <a:t> υπηρεσιών στήριξης </a:t>
            </a:r>
          </a:p>
          <a:p>
            <a:r>
              <a:rPr lang="el-GR" sz="2400" b="1" dirty="0">
                <a:effectLst/>
              </a:rPr>
              <a:t>Χαμηλή πρόσβαση στην χρηματοδότηση </a:t>
            </a:r>
            <a:r>
              <a:rPr lang="el-GR" sz="2400" dirty="0">
                <a:effectLst/>
              </a:rPr>
              <a:t>- οι κοινωνικές επιχειρήσεις αγωνίζονται να βρουν τις σωστές ευκαιρίες χρηματοδότησης λόγω της έλλειψης κατανόησης της λειτουργίας τους και του μικρού τους μεγέθους</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300910C7-EC01-4863-AC30-79E4703754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DA3DECE2-4ECF-4DC3-A08C-8D4E98359D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66172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Πώς ξεκινάω μία </a:t>
            </a:r>
            <a:r>
              <a:rPr lang="el-GR" dirty="0" err="1"/>
              <a:t>Κοιν.Σ.ΕΠ</a:t>
            </a:r>
            <a:r>
              <a:rPr lang="el-GR" dirty="0"/>
              <a:t>.;</a:t>
            </a:r>
            <a:endParaRPr lang="en-GB"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5294" y="1973330"/>
            <a:ext cx="11144194" cy="4057548"/>
          </a:xfrm>
        </p:spPr>
        <p:txBody>
          <a:bodyPr>
            <a:noAutofit/>
          </a:bodyPr>
          <a:lstStyle/>
          <a:p>
            <a:pPr marL="0" indent="0" algn="just">
              <a:buNone/>
            </a:pPr>
            <a:r>
              <a:rPr lang="el-GR" sz="2000" dirty="0">
                <a:effectLst/>
              </a:rPr>
              <a:t>Σύμφωνα με τη σχετική ιστοσελίδα του Υπουργείου Εργασίας (http://</a:t>
            </a:r>
            <a:r>
              <a:rPr lang="el-GR" sz="2000" dirty="0">
                <a:effectLst/>
                <a:hlinkClick r:id="rId2"/>
              </a:rPr>
              <a:t>www.ypakp.gr/</a:t>
            </a:r>
            <a:r>
              <a:rPr lang="el-GR" sz="2000" dirty="0">
                <a:effectLst/>
              </a:rPr>
              <a:t> ), το οποίο είναι αρμόδιο για τις ΚΟΙΝΣΕΠ, η δημιουργία μιας ΚΟΙΝΣΕΠ απαιτεί:</a:t>
            </a:r>
          </a:p>
          <a:p>
            <a:pPr marL="0" indent="0" algn="just">
              <a:buNone/>
            </a:pPr>
            <a:r>
              <a:rPr lang="el-GR" sz="2000" u="sng" dirty="0">
                <a:effectLst/>
              </a:rPr>
              <a:t>Τυπικές υποχρεώσεις και διαδικασίες:</a:t>
            </a:r>
          </a:p>
          <a:p>
            <a:pPr marL="0" indent="0" algn="just">
              <a:buNone/>
            </a:pPr>
            <a:r>
              <a:rPr lang="el-GR" sz="2000" dirty="0">
                <a:effectLst/>
              </a:rPr>
              <a:t>Στις τυπικές  διαδικασίες και υποχρεώσεις περιλαμβάνονται η </a:t>
            </a:r>
            <a:r>
              <a:rPr lang="el-GR" sz="2000" b="1" dirty="0">
                <a:effectLst/>
              </a:rPr>
              <a:t>δημιουργία καταστατικού και η εγγραφή στο Γενικό Μητρώο Κοινωνικών Επιχειρήσεων. </a:t>
            </a:r>
          </a:p>
          <a:p>
            <a:pPr marL="0" indent="0" algn="just">
              <a:buNone/>
            </a:pPr>
            <a:r>
              <a:rPr lang="el-GR" sz="2000" u="sng" dirty="0">
                <a:effectLst/>
              </a:rPr>
              <a:t>Ουσιαστικές ενέργειες σχεδιασμού:</a:t>
            </a:r>
          </a:p>
          <a:p>
            <a:pPr marL="0" indent="0" algn="just">
              <a:buNone/>
            </a:pPr>
            <a:r>
              <a:rPr lang="el-GR" sz="2000" dirty="0">
                <a:effectLst/>
              </a:rPr>
              <a:t>Στις ουσιαστικές ενέργειες σχεδιασμού ανήκουν τόσο η προπαρασκευή διαφόρων επιχειρηματικών εργαλείων, όπως είναι η </a:t>
            </a:r>
            <a:r>
              <a:rPr lang="el-GR" sz="2000" b="1" dirty="0">
                <a:effectLst/>
              </a:rPr>
              <a:t>έρευνα αγοράς και το επιχειρηματικό σχέδιο</a:t>
            </a:r>
            <a:r>
              <a:rPr lang="el-GR" sz="2000" dirty="0">
                <a:effectLst/>
              </a:rPr>
              <a:t>, όσο και η κινητοποίηση και ενημέρωση των πιθανών εταίρων της κοινωνικής επιχείρησης για τη δημιουργία του </a:t>
            </a:r>
            <a:r>
              <a:rPr lang="el-GR" sz="2000" b="1" dirty="0">
                <a:effectLst/>
              </a:rPr>
              <a:t>αρχικού πυρήνα </a:t>
            </a:r>
            <a:r>
              <a:rPr lang="el-GR" sz="2000" dirty="0">
                <a:effectLst/>
              </a:rPr>
              <a:t>της και την προσέλκυση και άλλων ατόμων ή φορέων που πιθανόν ενδιαφέρονται να συμμετάσχουν.</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E1A990BD-8F32-407C-8B2B-9CA24F0503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2545A5FA-85E8-43E6-9B0F-974D4A95C92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21506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Χρηματοδότηση </a:t>
            </a:r>
            <a:r>
              <a:rPr lang="el-GR" dirty="0" err="1"/>
              <a:t>Κοιν.Σ.ΕΠ</a:t>
            </a:r>
            <a:r>
              <a:rPr lang="el-GR" dirty="0"/>
              <a:t>.</a:t>
            </a:r>
            <a:endParaRPr lang="en-GB"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5294" y="1973330"/>
            <a:ext cx="11144194" cy="4057548"/>
          </a:xfrm>
        </p:spPr>
        <p:txBody>
          <a:bodyPr>
            <a:noAutofit/>
          </a:bodyPr>
          <a:lstStyle/>
          <a:p>
            <a:pPr marL="0" indent="0" algn="just">
              <a:buNone/>
            </a:pPr>
            <a:r>
              <a:rPr lang="el-GR" sz="2000" dirty="0">
                <a:effectLst/>
              </a:rPr>
              <a:t>Πόροι:</a:t>
            </a:r>
          </a:p>
          <a:p>
            <a:pPr algn="just">
              <a:buFont typeface="Arial" panose="020B0604020202020204" pitchFamily="34" charset="0"/>
              <a:buChar char="•"/>
            </a:pPr>
            <a:r>
              <a:rPr lang="el-GR" sz="2000" dirty="0">
                <a:effectLst/>
              </a:rPr>
              <a:t>Το </a:t>
            </a:r>
            <a:r>
              <a:rPr lang="el-GR" sz="2000" b="1" dirty="0">
                <a:effectLst/>
              </a:rPr>
              <a:t>ιδρυτικό κεφάλαιο και το κεφάλαιο </a:t>
            </a:r>
            <a:r>
              <a:rPr lang="el-GR" sz="2000" dirty="0">
                <a:effectLst/>
              </a:rPr>
              <a:t>που προκύπτει από την διάθεση νέων συνεταιριστικών μερίδων.</a:t>
            </a:r>
          </a:p>
          <a:p>
            <a:pPr algn="just">
              <a:buFont typeface="Arial" panose="020B0604020202020204" pitchFamily="34" charset="0"/>
              <a:buChar char="•"/>
            </a:pPr>
            <a:r>
              <a:rPr lang="el-GR" sz="2000" b="1" dirty="0">
                <a:effectLst/>
              </a:rPr>
              <a:t>Έσοδα από την άσκηση των δραστηριοτήτων του συνεταιρισμού </a:t>
            </a:r>
            <a:r>
              <a:rPr lang="el-GR" sz="2000" dirty="0">
                <a:effectLst/>
              </a:rPr>
              <a:t>και την </a:t>
            </a:r>
            <a:r>
              <a:rPr lang="el-GR" sz="2000" b="1" dirty="0">
                <a:effectLst/>
              </a:rPr>
              <a:t>εκμετάλλευση των περιουσιακών του στοιχείων.</a:t>
            </a:r>
          </a:p>
          <a:p>
            <a:pPr algn="just">
              <a:buFont typeface="Arial" panose="020B0604020202020204" pitchFamily="34" charset="0"/>
              <a:buChar char="•"/>
            </a:pPr>
            <a:r>
              <a:rPr lang="el-GR" sz="2000" b="1" dirty="0">
                <a:effectLst/>
              </a:rPr>
              <a:t>Επιχορηγήσεις</a:t>
            </a:r>
            <a:r>
              <a:rPr lang="el-GR" sz="2000" dirty="0">
                <a:effectLst/>
              </a:rPr>
              <a:t> από το Πρόγραμμα Δημοσίων Επενδύσεων, την ΕΕ, διεθνείς ή εθνικούς οργανισμούς, ή Οργανισμούς Τοπικής Αυτοδιοίκησης Α’ και Β΄ βαθμού και έσοδα από άλλα προγράμματα.</a:t>
            </a:r>
          </a:p>
          <a:p>
            <a:pPr algn="just">
              <a:buFont typeface="Arial" panose="020B0604020202020204" pitchFamily="34" charset="0"/>
              <a:buChar char="•"/>
            </a:pPr>
            <a:r>
              <a:rPr lang="el-GR" sz="2000" b="1" dirty="0">
                <a:effectLst/>
              </a:rPr>
              <a:t>Κεφάλαια από κληροδοτήματα, δωρεές τρίτων και παραχωρήσεις της χρήσης περιουσιακών στοιχείων.</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01A7D154-BC1C-4FA8-8A6C-0C3AE8B2EB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9940A36C-652E-4D9F-BB26-B80E32BC02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29880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Χρηματοδότηση </a:t>
            </a:r>
            <a:r>
              <a:rPr lang="el-GR" dirty="0" err="1"/>
              <a:t>Κοιν.Σ.ΕΠ</a:t>
            </a:r>
            <a:r>
              <a:rPr lang="el-GR" dirty="0"/>
              <a:t>.</a:t>
            </a:r>
            <a:endParaRPr lang="en-GB"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5294" y="1973330"/>
            <a:ext cx="11144194" cy="4057548"/>
          </a:xfrm>
        </p:spPr>
        <p:txBody>
          <a:bodyPr>
            <a:noAutofit/>
          </a:bodyPr>
          <a:lstStyle/>
          <a:p>
            <a:pPr marL="0" indent="0" algn="just">
              <a:buNone/>
            </a:pPr>
            <a:r>
              <a:rPr lang="el-GR" sz="2000" dirty="0">
                <a:effectLst/>
              </a:rPr>
              <a:t>Εργαλεία:</a:t>
            </a:r>
          </a:p>
          <a:p>
            <a:pPr algn="just">
              <a:buFont typeface="Arial" panose="020B0604020202020204" pitchFamily="34" charset="0"/>
              <a:buChar char="•"/>
            </a:pPr>
            <a:r>
              <a:rPr lang="el-GR" sz="2000" b="1" dirty="0">
                <a:effectLst/>
              </a:rPr>
              <a:t>Ταμείο Κοινωνικής Οικονομίας. </a:t>
            </a:r>
            <a:r>
              <a:rPr lang="el-GR" sz="2000" dirty="0">
                <a:effectLst/>
              </a:rPr>
              <a:t>Αφορά ειδικά τις ΚΟΙΝΣΕΠ και ΚΟΙΣΠΕ.</a:t>
            </a:r>
          </a:p>
          <a:p>
            <a:pPr algn="just">
              <a:buFont typeface="Arial" panose="020B0604020202020204" pitchFamily="34" charset="0"/>
              <a:buChar char="•"/>
            </a:pPr>
            <a:r>
              <a:rPr lang="el-GR" sz="2000" b="1" dirty="0">
                <a:effectLst/>
              </a:rPr>
              <a:t>Εθνικό Ταμείο Επιχειρηματικότητας και Ανάπτυξης (ΕΤΕΑΝ Α.Ε.). </a:t>
            </a:r>
            <a:r>
              <a:rPr lang="el-GR" sz="2000" dirty="0">
                <a:effectLst/>
              </a:rPr>
              <a:t>Αφορά τις ΚΟΙΝΣΕΠ και ΚΟΙΣΠΕ αλλά και τους λοιπούς φορείς κοινωνικής οικονομίας που έχουν εγγραφεί στο Μητρώο.</a:t>
            </a:r>
          </a:p>
          <a:p>
            <a:pPr algn="just">
              <a:buFont typeface="Arial" panose="020B0604020202020204" pitchFamily="34" charset="0"/>
              <a:buChar char="•"/>
            </a:pPr>
            <a:r>
              <a:rPr lang="el-GR" sz="2000" b="1" dirty="0">
                <a:effectLst/>
              </a:rPr>
              <a:t>Τα δίκτυα </a:t>
            </a:r>
            <a:r>
              <a:rPr lang="el-GR" sz="2000" dirty="0">
                <a:effectLst/>
              </a:rPr>
              <a:t>αποσκοπούν στη χορήγηση μικρών, χαμηλότοκων δανείων μεταξύ των μελών τους για την ικανοποίηση των άμεσων προσωπικών και επιχειρηματικών τους αναγκών βάσει καταθέσεων που πραγματοποιούν αναλόγως των δυνάμεών τους</a:t>
            </a:r>
          </a:p>
          <a:p>
            <a:pPr algn="just">
              <a:buFont typeface="Arial" panose="020B0604020202020204" pitchFamily="34" charset="0"/>
              <a:buChar char="•"/>
            </a:pPr>
            <a:r>
              <a:rPr lang="el-GR" sz="2000" b="1" dirty="0" err="1">
                <a:effectLst/>
              </a:rPr>
              <a:t>Πάροχοι</a:t>
            </a:r>
            <a:r>
              <a:rPr lang="el-GR" sz="2000" b="1" dirty="0">
                <a:effectLst/>
              </a:rPr>
              <a:t> </a:t>
            </a:r>
            <a:r>
              <a:rPr lang="el-GR" sz="2000" b="1" dirty="0" err="1">
                <a:effectLst/>
              </a:rPr>
              <a:t>μικρο</a:t>
            </a:r>
            <a:r>
              <a:rPr lang="el-GR" sz="2000" b="1" dirty="0">
                <a:effectLst/>
              </a:rPr>
              <a:t>-πιστώσεων </a:t>
            </a:r>
            <a:r>
              <a:rPr lang="el-GR" sz="2000" dirty="0">
                <a:effectLst/>
              </a:rPr>
              <a:t>(</a:t>
            </a:r>
            <a:r>
              <a:rPr lang="el-GR" sz="2000" dirty="0" err="1">
                <a:effectLst/>
              </a:rPr>
              <a:t>Παγκρήτια</a:t>
            </a:r>
            <a:r>
              <a:rPr lang="el-GR" sz="2000" dirty="0">
                <a:effectLst/>
              </a:rPr>
              <a:t> Συνεταιριστική Τράπεζα και Συνεταιριστική Τράπεζα Πελοποννήσου)</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3CD00E23-030F-4312-AB4C-FA000CA4D6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6B5AFF2B-6D59-43D2-9FA7-944C310DB0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65342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a:xfrm>
            <a:off x="1554343" y="2737519"/>
            <a:ext cx="9995072" cy="1645879"/>
          </a:xfrm>
        </p:spPr>
        <p:txBody>
          <a:bodyPr/>
          <a:lstStyle/>
          <a:p>
            <a:r>
              <a:rPr lang="el-GR" sz="3600" dirty="0">
                <a:effectLst/>
              </a:rPr>
              <a:t>Ενότητα 4: Νομοθεσία κοινωνικής οικονομίας και κοινωνικής επιχειρηματικότητας στην Ελλάδα</a:t>
            </a:r>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6836650E-FA9C-4C17-B7F5-80D9C17462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6F9FAEAF-1354-4E67-BB7A-84986600B0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25259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Νομοθεσία στην Ελλάδα</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marL="0" indent="0">
              <a:buNone/>
            </a:pPr>
            <a:r>
              <a:rPr lang="el-GR" sz="2000" dirty="0">
                <a:effectLst/>
              </a:rPr>
              <a:t>Ν.2190/1920 «Περί Ανώνυμων Εταιρών»</a:t>
            </a:r>
          </a:p>
          <a:p>
            <a:pPr marL="0" indent="0">
              <a:buNone/>
            </a:pPr>
            <a:r>
              <a:rPr lang="el-GR" sz="2000" dirty="0">
                <a:effectLst/>
              </a:rPr>
              <a:t>Ν. 1667/1986 «Αστικοί Συνεταιρισμοί και άλλες διατάξεις»</a:t>
            </a:r>
          </a:p>
          <a:p>
            <a:pPr marL="0" indent="0">
              <a:buNone/>
            </a:pPr>
            <a:r>
              <a:rPr lang="el-GR" sz="2000" dirty="0">
                <a:effectLst/>
              </a:rPr>
              <a:t>Ν.2716/1999 «Ανάπτυξη και εκσυγχρονισμός των υπηρεσιών ψυχικής υγείας και άλλες διατάξεις» </a:t>
            </a:r>
          </a:p>
          <a:p>
            <a:pPr marL="0" indent="0">
              <a:buNone/>
            </a:pPr>
            <a:r>
              <a:rPr lang="el-GR" sz="2000" dirty="0">
                <a:effectLst/>
              </a:rPr>
              <a:t>Ν.2810/2000 «Αγροτικές Συνεταιριστικές Οργανώσεις»</a:t>
            </a:r>
          </a:p>
          <a:p>
            <a:pPr marL="0" indent="0">
              <a:buNone/>
            </a:pPr>
            <a:r>
              <a:rPr lang="el-GR" sz="2000" b="1" dirty="0">
                <a:effectLst/>
              </a:rPr>
              <a:t>Ν.4019/2011 </a:t>
            </a:r>
            <a:r>
              <a:rPr lang="el-GR" sz="2000" dirty="0">
                <a:effectLst/>
              </a:rPr>
              <a:t>για την «Κοινωνική Οικονομία και Κοινωνική Επιχειρηματικότητα» καθόρισε για πρώτη φορά την κοινωνική οικονομία και τις κοινωνικές συνεταιριστικές επιχειρήσεις στην Ελλάδα.</a:t>
            </a:r>
          </a:p>
          <a:p>
            <a:pPr marL="0" indent="0">
              <a:buNone/>
            </a:pPr>
            <a:r>
              <a:rPr lang="el-GR" sz="2000" dirty="0">
                <a:effectLst/>
              </a:rPr>
              <a:t>Ν. 4384/2016 «Αγροτικοί Συνεταιρισμοί, μορφές συλλογικής οργάνωσης του αγροτικού χώρου και άλλες διατάξεις»</a:t>
            </a:r>
          </a:p>
          <a:p>
            <a:pPr marL="0" indent="0">
              <a:buNone/>
            </a:pPr>
            <a:r>
              <a:rPr lang="el-GR" sz="2000" b="1" dirty="0">
                <a:effectLst/>
              </a:rPr>
              <a:t>Ν.4430/2016 </a:t>
            </a:r>
            <a:r>
              <a:rPr lang="el-GR" sz="2000" dirty="0">
                <a:effectLst/>
              </a:rPr>
              <a:t>για την «Κοινωνική και Αλληλέγγυα Οικονομία και την Ανάπτυξη των φορέων της και άλλες διατάξεις», με στόχο την παροχή μεγαλύτερης σαφήνειας και λεπτομέρειας.</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ECDD92DE-5C93-449E-A3C5-14481CC8E2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3A6D82CD-AD3D-42CF-A125-93D4436758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87681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Ν.4019/2011</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marL="0" indent="0">
              <a:buNone/>
            </a:pPr>
            <a:r>
              <a:rPr lang="el-GR" sz="2200" dirty="0">
                <a:effectLst/>
              </a:rPr>
              <a:t>Ο Ν.4019/2011 για την «Κοινωνική Οικονομία και Κοινωνική Επιχειρηματικότητα» καθόρισε για πρώτη φορά την κοινωνική οικονομία και τις κοινωνικές συνεταιριστικές επιχειρήσεις στην Ελλάδα.</a:t>
            </a:r>
          </a:p>
          <a:p>
            <a:pPr marL="0" indent="0">
              <a:buNone/>
            </a:pPr>
            <a:r>
              <a:rPr lang="el-GR" sz="2200" b="1" dirty="0">
                <a:effectLst/>
              </a:rPr>
              <a:t>Ως φορέας της Κοινωνικής Οικονομίας</a:t>
            </a:r>
            <a:r>
              <a:rPr lang="el-GR" sz="2200" dirty="0">
                <a:effectLst/>
              </a:rPr>
              <a:t>, θεσπίζεται η </a:t>
            </a:r>
            <a:r>
              <a:rPr lang="el-GR" sz="2200" dirty="0" err="1">
                <a:effectLst/>
              </a:rPr>
              <a:t>Κοιν.Σ.Επ</a:t>
            </a:r>
            <a:r>
              <a:rPr lang="el-GR" sz="2200" dirty="0">
                <a:effectLst/>
              </a:rPr>
              <a:t>. </a:t>
            </a:r>
          </a:p>
          <a:p>
            <a:pPr marL="0" indent="0">
              <a:buNone/>
            </a:pPr>
            <a:r>
              <a:rPr lang="el-GR" sz="2200" dirty="0">
                <a:effectLst/>
              </a:rPr>
              <a:t>Τι είναι;</a:t>
            </a:r>
          </a:p>
          <a:p>
            <a:pPr>
              <a:buFont typeface="Wingdings" panose="05000000000000000000" pitchFamily="2" charset="2"/>
              <a:buChar char="ü"/>
            </a:pPr>
            <a:r>
              <a:rPr lang="el-GR" sz="2200" dirty="0">
                <a:effectLst/>
              </a:rPr>
              <a:t>Αστικός συνεταιρισμός με κοινωνικό σκοπό και διαθέτει εκ του νόμου την εμπορική ιδιότητα.</a:t>
            </a:r>
          </a:p>
          <a:p>
            <a:pPr>
              <a:buFont typeface="Wingdings" panose="05000000000000000000" pitchFamily="2" charset="2"/>
              <a:buChar char="ü"/>
            </a:pPr>
            <a:r>
              <a:rPr lang="el-GR" sz="2200" dirty="0">
                <a:effectLst/>
              </a:rPr>
              <a:t>Τα μέλη της, φυσικά ή νομικά πρόσωπα, συμμετέχουν σε αυτή με μία ψήφο, ανεξάρτητα από τον αριθμό των συνεταιριστικών μερίδων που κατέχουν.</a:t>
            </a:r>
          </a:p>
          <a:p>
            <a:pPr>
              <a:buFont typeface="Wingdings" panose="05000000000000000000" pitchFamily="2" charset="2"/>
              <a:buChar char="ü"/>
            </a:pPr>
            <a:r>
              <a:rPr lang="el-GR" sz="2200" dirty="0">
                <a:effectLst/>
              </a:rPr>
              <a:t>Επιχείρηση που διοικείται ισότιμα από τα μέλη της και η λειτουργία της βασίζεται στην επιδίωξη συλλογικού οφέλους και κέρδους για το κοινό συμφέρον.</a:t>
            </a: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B8AE26E1-97AB-43C3-8914-C415EC32B1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4D674EC5-3388-4C5E-B077-B93EC0AA69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8682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p:txBody>
          <a:bodyPr/>
          <a:lstStyle/>
          <a:p>
            <a:r>
              <a:rPr lang="el-GR" dirty="0"/>
              <a:t>Ποιους αφορά;</a:t>
            </a:r>
            <a:endParaRPr lang="en-US" dirty="0"/>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sp>
        <p:nvSpPr>
          <p:cNvPr id="6" name="Segnaposto contenuto 2">
            <a:extLst>
              <a:ext uri="{FF2B5EF4-FFF2-40B4-BE49-F238E27FC236}">
                <a16:creationId xmlns:a16="http://schemas.microsoft.com/office/drawing/2014/main" id="{89274D4A-4BE5-44F5-A681-63073191A39A}"/>
              </a:ext>
            </a:extLst>
          </p:cNvPr>
          <p:cNvSpPr>
            <a:spLocks noGrp="1"/>
          </p:cNvSpPr>
          <p:nvPr>
            <p:ph idx="1"/>
          </p:nvPr>
        </p:nvSpPr>
        <p:spPr>
          <a:xfrm>
            <a:off x="522513" y="2158682"/>
            <a:ext cx="11146974" cy="3907317"/>
          </a:xfrm>
        </p:spPr>
        <p:txBody>
          <a:bodyPr>
            <a:normAutofit/>
          </a:bodyPr>
          <a:lstStyle/>
          <a:p>
            <a:pPr marL="0" indent="0">
              <a:buNone/>
            </a:pPr>
            <a:r>
              <a:rPr lang="el-GR" sz="3600" dirty="0">
                <a:effectLst/>
              </a:rPr>
              <a:t>Η ενότητα αφορά άτομα που ήδη απασχολούνται σε επιχειρήσεις και οργανισμούς της κοινωνικής οικονομίας ή που ενδιαφέρονται να δραστηριοποιηθούν στην κοινωνική οικονομία και επιθυμούν να αποκτήσουν καλύτερη γνώση στο θέμα αυτό. </a:t>
            </a:r>
          </a:p>
        </p:txBody>
      </p:sp>
      <p:pic>
        <p:nvPicPr>
          <p:cNvPr id="7" name="Εικόνα 6">
            <a:extLst>
              <a:ext uri="{FF2B5EF4-FFF2-40B4-BE49-F238E27FC236}">
                <a16:creationId xmlns:a16="http://schemas.microsoft.com/office/drawing/2014/main" id="{A8D45272-3BC6-4427-B6C3-9F57CFD344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8" name="Εικόνα 38" descr="Image">
            <a:extLst>
              <a:ext uri="{FF2B5EF4-FFF2-40B4-BE49-F238E27FC236}">
                <a16:creationId xmlns:a16="http://schemas.microsoft.com/office/drawing/2014/main" id="{BE804B1F-A77E-44A9-B8F8-4EB8C7DF2A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90168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Ν.4019/2011</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marL="0" indent="0">
              <a:buNone/>
            </a:pPr>
            <a:r>
              <a:rPr lang="el-GR" sz="2800" dirty="0">
                <a:effectLst/>
              </a:rPr>
              <a:t>Ανάλογα με τον ειδικότερο σκοπό τους, διακρίνονται στις εξής κατηγορίες:.</a:t>
            </a:r>
          </a:p>
          <a:p>
            <a:pPr>
              <a:buFont typeface="Wingdings" panose="05000000000000000000" pitchFamily="2" charset="2"/>
              <a:buChar char="ü"/>
            </a:pPr>
            <a:r>
              <a:rPr lang="el-GR" sz="2800" dirty="0">
                <a:effectLst/>
              </a:rPr>
              <a:t>Κοινωνικές Συνεταιριστικές Επιχειρήσεις Ένταξης</a:t>
            </a:r>
          </a:p>
          <a:p>
            <a:pPr>
              <a:buFont typeface="Wingdings" panose="05000000000000000000" pitchFamily="2" charset="2"/>
              <a:buChar char="ü"/>
            </a:pPr>
            <a:r>
              <a:rPr lang="el-GR" sz="2800" dirty="0">
                <a:effectLst/>
              </a:rPr>
              <a:t>Κοινωνικές Συνεταιριστικές Επιχειρήσεις Κοινωνικής Φροντίδας</a:t>
            </a:r>
          </a:p>
          <a:p>
            <a:pPr>
              <a:buFont typeface="Wingdings" panose="05000000000000000000" pitchFamily="2" charset="2"/>
              <a:buChar char="ü"/>
            </a:pPr>
            <a:r>
              <a:rPr lang="el-GR" sz="2800" dirty="0">
                <a:effectLst/>
              </a:rPr>
              <a:t>Κοινωνικές Συνεταιριστικές Επιχειρήσεις Συλλογικού και Παραγωγικού Σκοπού</a:t>
            </a:r>
            <a:endParaRPr lang="en-US" sz="28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2FF79AE5-B637-4261-9CC2-6352A818FB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1B0E684F-479D-4FFD-A5F2-00644D3EA5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72319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err="1"/>
              <a:t>Κοιν.Σ.Επ</a:t>
            </a:r>
            <a:r>
              <a:rPr lang="el-GR" dirty="0"/>
              <a:t>. Φορέας Κοινωνικής Οικονομίας στην Ελλάδα</a:t>
            </a:r>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marL="0" indent="0">
              <a:buNone/>
            </a:pPr>
            <a:r>
              <a:rPr lang="el-GR" sz="2800" u="sng" dirty="0"/>
              <a:t>Κοινωνικές Συνεταιριστικές Επιχειρήσεις Ένταξης</a:t>
            </a:r>
            <a:endParaRPr lang="el-GR" sz="2400" u="sng" dirty="0">
              <a:solidFill>
                <a:srgbClr val="FF0000"/>
              </a:solidFill>
              <a:effectLst/>
            </a:endParaRPr>
          </a:p>
          <a:p>
            <a:pPr>
              <a:buFont typeface="Wingdings" panose="05000000000000000000" pitchFamily="2" charset="2"/>
              <a:buChar char="ü"/>
            </a:pPr>
            <a:r>
              <a:rPr lang="el-GR" sz="2000" dirty="0">
                <a:effectLst/>
              </a:rPr>
              <a:t>Αποσκοπούν στην ένταξη στην οικονομική και κοινωνική ζωή των ατόμων που ανήκουν στις Ευάλωτες Ομάδες Πληθυσμού:</a:t>
            </a:r>
          </a:p>
          <a:p>
            <a:pPr lvl="1">
              <a:buFont typeface="Wingdings" panose="05000000000000000000" pitchFamily="2" charset="2"/>
              <a:buChar char="ü"/>
            </a:pPr>
            <a:r>
              <a:rPr lang="el-GR" sz="1600" dirty="0">
                <a:effectLst/>
              </a:rPr>
              <a:t>άτομα με αναπηρίες</a:t>
            </a:r>
          </a:p>
          <a:p>
            <a:pPr lvl="1">
              <a:buFont typeface="Wingdings" panose="05000000000000000000" pitchFamily="2" charset="2"/>
              <a:buChar char="ü"/>
            </a:pPr>
            <a:r>
              <a:rPr lang="el-GR" sz="1600" dirty="0">
                <a:effectLst/>
              </a:rPr>
              <a:t>εξαρτημένα ή </a:t>
            </a:r>
            <a:r>
              <a:rPr lang="el-GR" sz="1600" dirty="0" err="1">
                <a:effectLst/>
              </a:rPr>
              <a:t>απεξαρτημένα</a:t>
            </a:r>
            <a:r>
              <a:rPr lang="el-GR" sz="1600" dirty="0">
                <a:effectLst/>
              </a:rPr>
              <a:t> από ουσίες άτομα</a:t>
            </a:r>
          </a:p>
          <a:p>
            <a:pPr lvl="1">
              <a:buFont typeface="Wingdings" panose="05000000000000000000" pitchFamily="2" charset="2"/>
              <a:buChar char="ü"/>
            </a:pPr>
            <a:r>
              <a:rPr lang="el-GR" sz="1600" dirty="0">
                <a:effectLst/>
              </a:rPr>
              <a:t>οροθετικοί</a:t>
            </a:r>
          </a:p>
          <a:p>
            <a:pPr lvl="1">
              <a:buFont typeface="Wingdings" panose="05000000000000000000" pitchFamily="2" charset="2"/>
              <a:buChar char="ü"/>
            </a:pPr>
            <a:r>
              <a:rPr lang="el-GR" sz="1600" dirty="0">
                <a:effectLst/>
              </a:rPr>
              <a:t>φυλακισμένοι/αποφυλακισμένοι</a:t>
            </a:r>
          </a:p>
          <a:p>
            <a:pPr lvl="1">
              <a:buFont typeface="Wingdings" panose="05000000000000000000" pitchFamily="2" charset="2"/>
              <a:buChar char="ü"/>
            </a:pPr>
            <a:r>
              <a:rPr lang="el-GR" sz="1600" dirty="0">
                <a:effectLst/>
              </a:rPr>
              <a:t>ανήλικοι παραβάτες</a:t>
            </a:r>
          </a:p>
          <a:p>
            <a:pPr>
              <a:buFont typeface="Wingdings" panose="05000000000000000000" pitchFamily="2" charset="2"/>
              <a:buChar char="ü"/>
            </a:pPr>
            <a:r>
              <a:rPr lang="el-GR" sz="2000" dirty="0">
                <a:effectLst/>
              </a:rPr>
              <a:t>Σε μια </a:t>
            </a:r>
            <a:r>
              <a:rPr lang="el-GR" sz="2000" dirty="0" err="1">
                <a:effectLst/>
              </a:rPr>
              <a:t>Κοιν.Σ.Επ</a:t>
            </a:r>
            <a:r>
              <a:rPr lang="el-GR" sz="2000" dirty="0">
                <a:effectLst/>
              </a:rPr>
              <a:t>. Ένταξης, 40% </a:t>
            </a:r>
            <a:r>
              <a:rPr lang="el-GR" sz="2000" dirty="0" err="1">
                <a:effectLst/>
              </a:rPr>
              <a:t>κατ΄ελάχιστο</a:t>
            </a:r>
            <a:r>
              <a:rPr lang="el-GR" sz="2000" dirty="0">
                <a:effectLst/>
              </a:rPr>
              <a:t> των εργαζομένων θα πρέπει να ανήκει στις Ευάλωτες Ομάδες Πληθυσμού</a:t>
            </a:r>
          </a:p>
          <a:p>
            <a:pPr>
              <a:buFont typeface="Wingdings" panose="05000000000000000000" pitchFamily="2" charset="2"/>
              <a:buChar char="ü"/>
            </a:pPr>
            <a:r>
              <a:rPr lang="el-GR" sz="2000" dirty="0">
                <a:effectLst/>
              </a:rPr>
              <a:t>Για τη σύσταση απαιτούνται 7 πρόσωπα τουλάχιστον.</a:t>
            </a:r>
            <a:endParaRPr lang="en-US" sz="20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64DF32D5-2078-4C43-B193-50BC342A10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BFEE8C20-4857-4338-87E9-F624B156AB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93873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err="1"/>
              <a:t>Κοιν.Σ.Επ</a:t>
            </a:r>
            <a:r>
              <a:rPr lang="el-GR" dirty="0"/>
              <a:t>. Φορέας Κοινωνικής Οικονομίας στην Ελλάδα</a:t>
            </a:r>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marL="0" indent="0">
              <a:buNone/>
            </a:pPr>
            <a:r>
              <a:rPr lang="el-GR" sz="2800" u="sng" dirty="0"/>
              <a:t>Κοινωνικές Συνεταιριστικές Επιχειρήσεις Κοινωνικής Φροντίδας</a:t>
            </a:r>
            <a:endParaRPr lang="el-GR" sz="2400" u="sng" dirty="0">
              <a:solidFill>
                <a:srgbClr val="FF0000"/>
              </a:solidFill>
              <a:effectLst/>
            </a:endParaRPr>
          </a:p>
          <a:p>
            <a:pPr>
              <a:buFont typeface="Wingdings" panose="05000000000000000000" pitchFamily="2" charset="2"/>
              <a:buChar char="ü"/>
            </a:pPr>
            <a:r>
              <a:rPr lang="el-GR" sz="2000" dirty="0">
                <a:effectLst/>
              </a:rPr>
              <a:t>Αποσκοπούν στην παραγωγή και παροχή προϊόντων και υπηρεσιών κοινωνικού – </a:t>
            </a:r>
            <a:r>
              <a:rPr lang="el-GR" sz="2000" dirty="0" err="1">
                <a:effectLst/>
              </a:rPr>
              <a:t>προνοιακού</a:t>
            </a:r>
            <a:r>
              <a:rPr lang="el-GR" sz="2000" dirty="0">
                <a:effectLst/>
              </a:rPr>
              <a:t> χαρακτήρα σε συγκεκριμένες ομάδες του πληθυσμού όπως:</a:t>
            </a:r>
          </a:p>
          <a:p>
            <a:pPr lvl="1">
              <a:buFont typeface="Wingdings" panose="05000000000000000000" pitchFamily="2" charset="2"/>
              <a:buChar char="ü"/>
            </a:pPr>
            <a:r>
              <a:rPr lang="el-GR" sz="1600" dirty="0">
                <a:effectLst/>
              </a:rPr>
              <a:t>οι ηλικιωμένοι,</a:t>
            </a:r>
          </a:p>
          <a:p>
            <a:pPr lvl="1">
              <a:buFont typeface="Wingdings" panose="05000000000000000000" pitchFamily="2" charset="2"/>
              <a:buChar char="ü"/>
            </a:pPr>
            <a:r>
              <a:rPr lang="el-GR" sz="1600" dirty="0">
                <a:effectLst/>
              </a:rPr>
              <a:t>τα βρέφη,</a:t>
            </a:r>
          </a:p>
          <a:p>
            <a:pPr lvl="1">
              <a:buFont typeface="Wingdings" panose="05000000000000000000" pitchFamily="2" charset="2"/>
              <a:buChar char="ü"/>
            </a:pPr>
            <a:r>
              <a:rPr lang="el-GR" sz="1600" dirty="0">
                <a:effectLst/>
              </a:rPr>
              <a:t>τα παιδιά,</a:t>
            </a:r>
          </a:p>
          <a:p>
            <a:pPr lvl="1">
              <a:buFont typeface="Wingdings" panose="05000000000000000000" pitchFamily="2" charset="2"/>
              <a:buChar char="ü"/>
            </a:pPr>
            <a:r>
              <a:rPr lang="el-GR" sz="1600" dirty="0">
                <a:effectLst/>
              </a:rPr>
              <a:t>τα άτομα με αναπηρίες και</a:t>
            </a:r>
          </a:p>
          <a:p>
            <a:pPr lvl="1">
              <a:buFont typeface="Wingdings" panose="05000000000000000000" pitchFamily="2" charset="2"/>
              <a:buChar char="ü"/>
            </a:pPr>
            <a:r>
              <a:rPr lang="el-GR" sz="1600" dirty="0">
                <a:effectLst/>
              </a:rPr>
              <a:t>τα άτομα με χρόνιες παθήσεις</a:t>
            </a:r>
          </a:p>
          <a:p>
            <a:pPr>
              <a:buFont typeface="Wingdings" panose="05000000000000000000" pitchFamily="2" charset="2"/>
              <a:buChar char="ü"/>
            </a:pPr>
            <a:r>
              <a:rPr lang="el-GR" sz="2000" dirty="0">
                <a:effectLst/>
              </a:rPr>
              <a:t>Για τη σύσταση απαιτούνται 5 πρόσωπα τουλάχιστον.</a:t>
            </a:r>
            <a:endParaRPr lang="en-US" sz="20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171627A5-8A5B-4608-A483-81FD030859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F91D4EB5-87A3-4B40-B1BF-5AE6449622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05452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err="1"/>
              <a:t>Κοιν.Σ.Επ</a:t>
            </a:r>
            <a:r>
              <a:rPr lang="el-GR" dirty="0"/>
              <a:t>. Φορέας Κοινωνικής Οικονομίας στην Ελλάδα</a:t>
            </a:r>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marL="0" indent="0">
              <a:buNone/>
            </a:pPr>
            <a:r>
              <a:rPr lang="el-GR" sz="2800" u="sng" dirty="0"/>
              <a:t>Κοινωνικές Συνεταιριστικές Επιχειρήσεις Συλλογικού και Παραγωγικού Σκοπού</a:t>
            </a:r>
          </a:p>
          <a:p>
            <a:pPr>
              <a:buFont typeface="Wingdings" panose="05000000000000000000" pitchFamily="2" charset="2"/>
              <a:buChar char="ü"/>
            </a:pPr>
            <a:r>
              <a:rPr lang="el-GR" sz="2000" dirty="0">
                <a:effectLst/>
              </a:rPr>
              <a:t>Αποσκοπούν στην προαγωγή του τοπικού και συλλογικού συμφέροντος, στην απασχόληση, στην ενδυνάμωση της κοινωνικής συνοχής και της τοπικής ή περιφερειακής ανάπτυξης.</a:t>
            </a:r>
          </a:p>
          <a:p>
            <a:pPr>
              <a:buFont typeface="Wingdings" panose="05000000000000000000" pitchFamily="2" charset="2"/>
              <a:buChar char="ü"/>
            </a:pPr>
            <a:r>
              <a:rPr lang="el-GR" sz="2000" dirty="0">
                <a:effectLst/>
              </a:rPr>
              <a:t>Αφορούν στην παραγωγή προϊόντων και παροχή υπηρεσιών σε τομείς όπως :</a:t>
            </a:r>
          </a:p>
          <a:p>
            <a:pPr lvl="1">
              <a:buFont typeface="Wingdings" panose="05000000000000000000" pitchFamily="2" charset="2"/>
              <a:buChar char="ü"/>
            </a:pPr>
            <a:r>
              <a:rPr lang="el-GR" sz="1600" dirty="0">
                <a:effectLst/>
              </a:rPr>
              <a:t>πολιτισμός</a:t>
            </a:r>
          </a:p>
          <a:p>
            <a:pPr lvl="1">
              <a:buFont typeface="Wingdings" panose="05000000000000000000" pitchFamily="2" charset="2"/>
              <a:buChar char="ü"/>
            </a:pPr>
            <a:r>
              <a:rPr lang="el-GR" sz="1600" dirty="0">
                <a:effectLst/>
              </a:rPr>
              <a:t>περιβάλλον</a:t>
            </a:r>
          </a:p>
          <a:p>
            <a:pPr lvl="1">
              <a:buFont typeface="Wingdings" panose="05000000000000000000" pitchFamily="2" charset="2"/>
              <a:buChar char="ü"/>
            </a:pPr>
            <a:r>
              <a:rPr lang="el-GR" sz="1600" dirty="0">
                <a:effectLst/>
              </a:rPr>
              <a:t>οικολογία</a:t>
            </a:r>
          </a:p>
          <a:p>
            <a:pPr lvl="1">
              <a:buFont typeface="Wingdings" panose="05000000000000000000" pitchFamily="2" charset="2"/>
              <a:buChar char="ü"/>
            </a:pPr>
            <a:r>
              <a:rPr lang="el-GR" sz="1600" dirty="0">
                <a:effectLst/>
              </a:rPr>
              <a:t>εκπαίδευση</a:t>
            </a:r>
          </a:p>
          <a:p>
            <a:pPr lvl="1">
              <a:buFont typeface="Wingdings" panose="05000000000000000000" pitchFamily="2" charset="2"/>
              <a:buChar char="ü"/>
            </a:pPr>
            <a:r>
              <a:rPr lang="el-GR" sz="1600" dirty="0">
                <a:effectLst/>
              </a:rPr>
              <a:t>παροχές κοινής ωφέλειας</a:t>
            </a:r>
          </a:p>
          <a:p>
            <a:pPr lvl="1">
              <a:buFont typeface="Wingdings" panose="05000000000000000000" pitchFamily="2" charset="2"/>
              <a:buChar char="ü"/>
            </a:pPr>
            <a:r>
              <a:rPr lang="el-GR" sz="1600" dirty="0">
                <a:effectLst/>
              </a:rPr>
              <a:t>τοπικά προϊόντα</a:t>
            </a:r>
          </a:p>
          <a:p>
            <a:pPr lvl="1">
              <a:buFont typeface="Wingdings" panose="05000000000000000000" pitchFamily="2" charset="2"/>
              <a:buChar char="ü"/>
            </a:pPr>
            <a:r>
              <a:rPr lang="el-GR" sz="1600" dirty="0">
                <a:effectLst/>
              </a:rPr>
              <a:t>διατήρηση παραδοσιακών δραστηριοτήτων και επαγγελμάτων</a:t>
            </a:r>
          </a:p>
          <a:p>
            <a:pPr>
              <a:buFont typeface="Wingdings" panose="05000000000000000000" pitchFamily="2" charset="2"/>
              <a:buChar char="ü"/>
            </a:pPr>
            <a:r>
              <a:rPr lang="el-GR" sz="2000" dirty="0">
                <a:effectLst/>
              </a:rPr>
              <a:t>Για τη σύσταση απαιτούνται 5 πρόσωπα τουλάχιστον.</a:t>
            </a:r>
            <a:endParaRPr lang="en-US" sz="20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4E06B846-A05B-4C63-8CED-351651DFDA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1E2C8411-C6A9-475F-A074-1D87AE3428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81589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Ν.4430/2016</a:t>
            </a:r>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88320"/>
            <a:ext cx="11146974" cy="3907317"/>
          </a:xfrm>
        </p:spPr>
        <p:txBody>
          <a:bodyPr>
            <a:noAutofit/>
          </a:bodyPr>
          <a:lstStyle/>
          <a:p>
            <a:pPr marL="0" indent="0">
              <a:buNone/>
            </a:pPr>
            <a:r>
              <a:rPr lang="el-GR" sz="3200" dirty="0">
                <a:effectLst/>
              </a:rPr>
              <a:t>Ο </a:t>
            </a:r>
            <a:r>
              <a:rPr lang="el-GR" sz="3200" b="1" dirty="0">
                <a:effectLst/>
              </a:rPr>
              <a:t>Ν. 4430/2016 </a:t>
            </a:r>
            <a:r>
              <a:rPr lang="el-GR" sz="3200" dirty="0">
                <a:effectLst/>
              </a:rPr>
              <a:t>προσφέρει ένα νέο πλαίσιο για διάφορους τύπους οργανισμών ή επιχειρήσεων που έχουν σαφή συλλογικό και κοινωνικό αντίκτυπο, ενώ ταυτόχρονα αντιμετωπίζουν μια κοινωνική ανάγκη. Με το Ν.4430 / 2016 οι οργανώσεις της κοινωνικής οικονομίας δεν ορίζονται πλέον από την άποψη της νομικής τους μορφής, αλλά από το νομικό τους καθεστώς (δηλαδή, οποιαδήποτε νομική μορφή μπορεί να χαρακτηριστεί ως οργανισμός κοινωνικής οικονομίας, εφόσον ικανοποιεί τα κριτήρια που ορίζει ο νόμος). </a:t>
            </a:r>
            <a:endParaRPr lang="en-US" sz="2800" dirty="0">
              <a:solidFill>
                <a:srgbClr val="FF0000"/>
              </a:solidFill>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0056CBA2-B2C4-4CE5-B523-9DDEA9663C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77CAB25D-B4EA-43DB-A06D-680A359A6BF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46991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p:txBody>
          <a:bodyPr/>
          <a:lstStyle/>
          <a:p>
            <a:r>
              <a:rPr lang="el-GR" dirty="0"/>
              <a:t>Συμπεράσματα</a:t>
            </a:r>
            <a:endParaRPr lang="en-US" dirty="0"/>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sp>
        <p:nvSpPr>
          <p:cNvPr id="6" name="Segnaposto contenuto 2">
            <a:extLst>
              <a:ext uri="{FF2B5EF4-FFF2-40B4-BE49-F238E27FC236}">
                <a16:creationId xmlns:a16="http://schemas.microsoft.com/office/drawing/2014/main" id="{89274D4A-4BE5-44F5-A681-63073191A39A}"/>
              </a:ext>
            </a:extLst>
          </p:cNvPr>
          <p:cNvSpPr>
            <a:spLocks noGrp="1"/>
          </p:cNvSpPr>
          <p:nvPr>
            <p:ph idx="1"/>
          </p:nvPr>
        </p:nvSpPr>
        <p:spPr>
          <a:xfrm>
            <a:off x="522513" y="2158682"/>
            <a:ext cx="11146974" cy="3907317"/>
          </a:xfrm>
        </p:spPr>
        <p:txBody>
          <a:bodyPr>
            <a:normAutofit fontScale="62500" lnSpcReduction="20000"/>
          </a:bodyPr>
          <a:lstStyle/>
          <a:p>
            <a:pPr>
              <a:lnSpc>
                <a:spcPct val="110000"/>
              </a:lnSpc>
              <a:buFont typeface="Wingdings" panose="05000000000000000000" pitchFamily="2" charset="2"/>
              <a:buChar char="§"/>
            </a:pPr>
            <a:r>
              <a:rPr lang="el-GR" sz="3600" dirty="0">
                <a:effectLst/>
              </a:rPr>
              <a:t>Η Κοινωνική Οικονομία σκοπεύει να εντοπίσει λύσεις σε διάφορα ζητήματα της κοινωνίας (κοινωνικά, οικονομικά ή περιβαλλοντικά) ώστε να ικανοποιήσει τις ανάγκες που έχουν αγνοηθεί (ή ανεπαρκώς εκπληρωθεί) από τον ιδιωτικό ή δημόσιο τομέα.</a:t>
            </a:r>
          </a:p>
          <a:p>
            <a:pPr>
              <a:lnSpc>
                <a:spcPct val="110000"/>
              </a:lnSpc>
              <a:buFont typeface="Wingdings" panose="05000000000000000000" pitchFamily="2" charset="2"/>
              <a:buChar char="§"/>
            </a:pPr>
            <a:r>
              <a:rPr lang="el-GR" sz="3600" dirty="0">
                <a:effectLst/>
              </a:rPr>
              <a:t>Η Κοινωνική Οικονομία μπορεί να συμβάλλει στη δημιουργία μιας ισχυρής, βιώσιμης και χωρίς αποκλεισμούς κοινωνίας.</a:t>
            </a:r>
          </a:p>
          <a:p>
            <a:pPr>
              <a:lnSpc>
                <a:spcPct val="110000"/>
              </a:lnSpc>
              <a:buFont typeface="Wingdings" panose="05000000000000000000" pitchFamily="2" charset="2"/>
              <a:buChar char="§"/>
            </a:pPr>
            <a:r>
              <a:rPr lang="el-GR" sz="3600" dirty="0">
                <a:effectLst/>
              </a:rPr>
              <a:t>Φορείς της Κοινωνικής Οικονομίας είναι ένα σύνολο οργανισμών που λειτουργούν με δημοκρατικό τρόπο και προβλέπουν την ισότητα των μελών, την αλληλεγγύη και το ίδιο καθεστώς ιδιοκτησίας για όλους τους συμμετέχοντες, επιδιώκουν πρωτίστως τους κοινωνικούς στόχους και την παραγωγή αγαθών και υπηρεσιών παράλληλα με την Αγορά και το κράτος και χαρακτηρίζονται από συμμετοχικά συστήματα διακυβέρνησης.</a:t>
            </a:r>
            <a:endParaRPr lang="el-GR" sz="2800" dirty="0">
              <a:effectLst/>
            </a:endParaRPr>
          </a:p>
          <a:p>
            <a:pPr marL="0" indent="0">
              <a:buNone/>
            </a:pPr>
            <a:endParaRPr lang="el-GR" sz="2800" dirty="0">
              <a:effectLst/>
            </a:endParaRPr>
          </a:p>
        </p:txBody>
      </p:sp>
      <p:pic>
        <p:nvPicPr>
          <p:cNvPr id="7" name="Εικόνα 6">
            <a:extLst>
              <a:ext uri="{FF2B5EF4-FFF2-40B4-BE49-F238E27FC236}">
                <a16:creationId xmlns:a16="http://schemas.microsoft.com/office/drawing/2014/main" id="{484A85D3-FB9D-4EAE-BB61-D1127C2DD3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8" name="Εικόνα 38" descr="Image">
            <a:extLst>
              <a:ext uri="{FF2B5EF4-FFF2-40B4-BE49-F238E27FC236}">
                <a16:creationId xmlns:a16="http://schemas.microsoft.com/office/drawing/2014/main" id="{21B5C169-A8E2-4875-A8BE-BC84AF2E1D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38180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p:txBody>
          <a:bodyPr/>
          <a:lstStyle/>
          <a:p>
            <a:r>
              <a:rPr lang="el-GR" dirty="0"/>
              <a:t>Συμπεράσματα</a:t>
            </a:r>
            <a:endParaRPr lang="en-US" dirty="0"/>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sp>
        <p:nvSpPr>
          <p:cNvPr id="6" name="Segnaposto contenuto 2">
            <a:extLst>
              <a:ext uri="{FF2B5EF4-FFF2-40B4-BE49-F238E27FC236}">
                <a16:creationId xmlns:a16="http://schemas.microsoft.com/office/drawing/2014/main" id="{89274D4A-4BE5-44F5-A681-63073191A39A}"/>
              </a:ext>
            </a:extLst>
          </p:cNvPr>
          <p:cNvSpPr>
            <a:spLocks noGrp="1"/>
          </p:cNvSpPr>
          <p:nvPr>
            <p:ph idx="1"/>
          </p:nvPr>
        </p:nvSpPr>
        <p:spPr>
          <a:xfrm>
            <a:off x="522513" y="2158682"/>
            <a:ext cx="11146974" cy="3907317"/>
          </a:xfrm>
        </p:spPr>
        <p:txBody>
          <a:bodyPr>
            <a:normAutofit/>
          </a:bodyPr>
          <a:lstStyle/>
          <a:p>
            <a:pPr>
              <a:lnSpc>
                <a:spcPct val="110000"/>
              </a:lnSpc>
              <a:buFont typeface="Wingdings" panose="05000000000000000000" pitchFamily="2" charset="2"/>
              <a:buChar char="§"/>
            </a:pPr>
            <a:r>
              <a:rPr lang="el-GR" sz="2500" dirty="0">
                <a:effectLst/>
              </a:rPr>
              <a:t>Η Κοινωνική Επιχειρηματικότητα είναι νέα υβριδική μορφή επιχειρηματικότητας που ακολουθεί την αρχή της συλλογικής συμμετοχής και δημοκρατικής λήψης αποφάσεων, δίνοντας προτεραιότητα στην εργασία, το άτομο και την τοπική κοινωνία  και όχι στο κεφάλαιο που παρέχουν αγαθά και υπηρεσίες με κοινωνικό αντίκτυπο.</a:t>
            </a:r>
          </a:p>
          <a:p>
            <a:pPr>
              <a:lnSpc>
                <a:spcPct val="110000"/>
              </a:lnSpc>
              <a:buFont typeface="Wingdings" panose="05000000000000000000" pitchFamily="2" charset="2"/>
              <a:buChar char="§"/>
            </a:pPr>
            <a:r>
              <a:rPr lang="el-GR" sz="2500" dirty="0">
                <a:effectLst/>
              </a:rPr>
              <a:t>Η Ελληνική νομοθεσία διευκολύνει την Κοινωνική Επιχειρηματικότητα μέσω των </a:t>
            </a:r>
            <a:r>
              <a:rPr lang="el-GR" sz="2500" dirty="0" err="1">
                <a:effectLst/>
              </a:rPr>
              <a:t>Κοιν.Σ.Επ</a:t>
            </a:r>
            <a:r>
              <a:rPr lang="el-GR" sz="2500" dirty="0">
                <a:effectLst/>
              </a:rPr>
              <a:t>.</a:t>
            </a:r>
          </a:p>
          <a:p>
            <a:pPr marL="0" indent="0">
              <a:buNone/>
            </a:pPr>
            <a:endParaRPr lang="el-GR" sz="2800" dirty="0">
              <a:effectLst/>
            </a:endParaRPr>
          </a:p>
          <a:p>
            <a:pPr marL="0" indent="0">
              <a:buNone/>
            </a:pPr>
            <a:endParaRPr lang="el-GR" sz="2800">
              <a:effectLst/>
            </a:endParaRPr>
          </a:p>
          <a:p>
            <a:pPr marL="0" indent="0">
              <a:buNone/>
            </a:pPr>
            <a:endParaRPr lang="el-GR" sz="2800" dirty="0">
              <a:effectLst/>
            </a:endParaRPr>
          </a:p>
          <a:p>
            <a:pPr marL="0" indent="0">
              <a:buNone/>
            </a:pPr>
            <a:endParaRPr lang="el-GR" sz="2800" dirty="0">
              <a:effectLst/>
            </a:endParaRPr>
          </a:p>
        </p:txBody>
      </p:sp>
      <p:pic>
        <p:nvPicPr>
          <p:cNvPr id="7" name="Εικόνα 6">
            <a:extLst>
              <a:ext uri="{FF2B5EF4-FFF2-40B4-BE49-F238E27FC236}">
                <a16:creationId xmlns:a16="http://schemas.microsoft.com/office/drawing/2014/main" id="{484A85D3-FB9D-4EAE-BB61-D1127C2DD3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8" name="Εικόνα 38" descr="Image">
            <a:extLst>
              <a:ext uri="{FF2B5EF4-FFF2-40B4-BE49-F238E27FC236}">
                <a16:creationId xmlns:a16="http://schemas.microsoft.com/office/drawing/2014/main" id="{6E7A0EFE-FCE0-4B1E-8D8D-8E93057BE2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75724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ΠΕΡΕΤΑΙΡΩ ΜΕΛΕΤΗ</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15155" y="1898216"/>
            <a:ext cx="11154333" cy="4057547"/>
          </a:xfrm>
        </p:spPr>
        <p:txBody>
          <a:bodyPr>
            <a:noAutofit/>
          </a:bodyPr>
          <a:lstStyle/>
          <a:p>
            <a:r>
              <a:rPr lang="el-GR" sz="1400" b="1" dirty="0">
                <a:effectLst/>
              </a:rPr>
              <a:t>ΒΙΒΛΙΟΓΡΑΦΙΑ</a:t>
            </a:r>
            <a:endParaRPr lang="en-GB" sz="1400" b="1" dirty="0">
              <a:effectLst/>
            </a:endParaRPr>
          </a:p>
          <a:p>
            <a:pPr marL="0" lvl="0" indent="0">
              <a:buNone/>
            </a:pPr>
            <a:r>
              <a:rPr lang="tr-TR" sz="1200" dirty="0">
                <a:effectLst/>
              </a:rPr>
              <a:t>Qastharin A R.  [2015], </a:t>
            </a:r>
            <a:r>
              <a:rPr lang="tr-TR" sz="1200" i="1" dirty="0">
                <a:effectLst/>
              </a:rPr>
              <a:t>Business Model Canvas for Social Enterprise</a:t>
            </a:r>
            <a:r>
              <a:rPr lang="tr-TR" sz="1200" dirty="0">
                <a:effectLst/>
              </a:rPr>
              <a:t>, School of Business and Management, Bandung Institute of Technology, Indonesia</a:t>
            </a:r>
            <a:endParaRPr lang="en-GB" sz="1200" dirty="0">
              <a:effectLst/>
            </a:endParaRPr>
          </a:p>
          <a:p>
            <a:pPr marL="0" indent="0">
              <a:buNone/>
            </a:pPr>
            <a:r>
              <a:rPr lang="tr-TR" sz="1200" dirty="0">
                <a:effectLst/>
              </a:rPr>
              <a:t> </a:t>
            </a:r>
            <a:r>
              <a:rPr lang="tr-TR" sz="1200" u="sng" dirty="0">
                <a:effectLst/>
              </a:rPr>
              <a:t>Varvarousis A. </a:t>
            </a:r>
            <a:r>
              <a:rPr lang="tr-TR" sz="1200" dirty="0">
                <a:effectLst/>
              </a:rPr>
              <a:t>, Tsitsirigkos G.,[2019], </a:t>
            </a:r>
            <a:r>
              <a:rPr lang="tr-TR" sz="1200" i="1" dirty="0">
                <a:effectLst/>
              </a:rPr>
              <a:t>SOCIAL ENTERPRISES AND THEIR ECOSYSTEMS IN EUROPE Country Report Greece, </a:t>
            </a:r>
            <a:r>
              <a:rPr lang="tr-TR" sz="1200" dirty="0">
                <a:effectLst/>
              </a:rPr>
              <a:t>Publications Office of the European Union.</a:t>
            </a:r>
            <a:endParaRPr lang="en-GB" sz="1200" dirty="0">
              <a:effectLst/>
            </a:endParaRPr>
          </a:p>
          <a:p>
            <a:pPr marL="0" lvl="0" indent="0">
              <a:buNone/>
            </a:pPr>
            <a:r>
              <a:rPr lang="tr-TR" sz="1200" dirty="0">
                <a:effectLst/>
              </a:rPr>
              <a:t>Defourny J. and Nyssens M. (2010) Conceptions of Social Enterprise and Social Entrepreneurship in Europe and the United States: Convergences and Divergences, </a:t>
            </a:r>
            <a:r>
              <a:rPr lang="tr-TR" sz="1200" i="1" dirty="0">
                <a:effectLst/>
              </a:rPr>
              <a:t>Journal of Social Entrepreneurship</a:t>
            </a:r>
            <a:r>
              <a:rPr lang="tr-TR" sz="1200" dirty="0">
                <a:effectLst/>
              </a:rPr>
              <a:t>, 1:1, 32-53, DOI: </a:t>
            </a:r>
            <a:r>
              <a:rPr lang="tr-TR" sz="1200" u="sng" dirty="0">
                <a:effectLst/>
                <a:hlinkClick r:id="rId2"/>
              </a:rPr>
              <a:t>10.1080/19420670903442053</a:t>
            </a:r>
            <a:endParaRPr lang="en-GB" sz="1200" dirty="0">
              <a:effectLst/>
            </a:endParaRPr>
          </a:p>
          <a:p>
            <a:pPr marL="0" lvl="0" indent="0">
              <a:buNone/>
            </a:pPr>
            <a:r>
              <a:rPr lang="tr-TR" sz="1200" u="sng" dirty="0">
                <a:effectLst/>
                <a:hlinkClick r:id="rId3"/>
              </a:rPr>
              <a:t>European Commission, [2013].</a:t>
            </a:r>
            <a:r>
              <a:rPr lang="tr-TR" sz="1200" i="1" u="sng" dirty="0">
                <a:effectLst/>
                <a:hlinkClick r:id="rId3"/>
              </a:rPr>
              <a:t> Social economy and social entrepreneurship. </a:t>
            </a:r>
            <a:r>
              <a:rPr lang="tr-TR" sz="1200" u="sng" dirty="0">
                <a:effectLst/>
                <a:hlinkClick r:id="rId3"/>
              </a:rPr>
              <a:t>Social Europe guide. Volume 4</a:t>
            </a:r>
            <a:endParaRPr lang="en-GB" sz="1200" dirty="0">
              <a:effectLst/>
            </a:endParaRPr>
          </a:p>
          <a:p>
            <a:pPr marL="0" lvl="0" indent="0">
              <a:buNone/>
            </a:pPr>
            <a:r>
              <a:rPr lang="tr-TR" sz="1200" u="sng" dirty="0">
                <a:effectLst/>
                <a:hlinkClick r:id="rId4"/>
              </a:rPr>
              <a:t>European Commission, [2020]. </a:t>
            </a:r>
            <a:r>
              <a:rPr lang="tr-TR" sz="1200" i="1" u="sng" dirty="0">
                <a:effectLst/>
                <a:hlinkClick r:id="rId4"/>
              </a:rPr>
              <a:t>A map of social enterprises and their eco-systems in Europe/Comparative synthesis Report</a:t>
            </a:r>
            <a:endParaRPr lang="en-GB" sz="1200" dirty="0">
              <a:effectLst/>
            </a:endParaRPr>
          </a:p>
          <a:p>
            <a:pPr marL="0" lvl="0" indent="0">
              <a:buNone/>
            </a:pPr>
            <a:r>
              <a:rPr lang="tr-TR" sz="1200" u="sng" dirty="0">
                <a:effectLst/>
                <a:hlinkClick r:id="rId5"/>
              </a:rPr>
              <a:t>European Commission, [2011]. The role of mutual societies in the 21st century</a:t>
            </a:r>
            <a:r>
              <a:rPr lang="tr-TR" sz="1200" dirty="0">
                <a:effectLst/>
              </a:rPr>
              <a:t> </a:t>
            </a:r>
            <a:endParaRPr lang="el-GR" sz="1200" dirty="0">
              <a:effectLst/>
            </a:endParaRPr>
          </a:p>
          <a:p>
            <a:pPr marL="0" lvl="0" indent="0">
              <a:buNone/>
            </a:pPr>
            <a:r>
              <a:rPr lang="tr-TR" sz="1200" u="sng" dirty="0">
                <a:effectLst/>
                <a:hlinkClick r:id="rId6"/>
              </a:rPr>
              <a:t>Gustav Cassel, [1931] </a:t>
            </a:r>
            <a:r>
              <a:rPr lang="tr-TR" sz="1200" i="1" u="sng" dirty="0">
                <a:effectLst/>
                <a:hlinkClick r:id="rId6"/>
              </a:rPr>
              <a:t>The Theory of social economy</a:t>
            </a:r>
            <a:r>
              <a:rPr lang="tr-TR" sz="1200" u="sng" dirty="0">
                <a:effectLst/>
                <a:hlinkClick r:id="rId6"/>
              </a:rPr>
              <a:t>, Mises Institute,</a:t>
            </a:r>
            <a:r>
              <a:rPr lang="tr-TR" sz="1200" dirty="0">
                <a:effectLst/>
              </a:rPr>
              <a:t> </a:t>
            </a:r>
            <a:endParaRPr lang="en-GB" sz="1200" dirty="0">
              <a:effectLst/>
            </a:endParaRPr>
          </a:p>
          <a:p>
            <a:pPr marL="0" lvl="0" indent="0">
              <a:buNone/>
            </a:pPr>
            <a:r>
              <a:rPr lang="tr-TR" sz="1200" u="sng" dirty="0">
                <a:effectLst/>
              </a:rPr>
              <a:t>Grigore Alina – Aurelia [2013]. </a:t>
            </a:r>
            <a:r>
              <a:rPr lang="tr-TR" sz="1200" i="1" u="sng" dirty="0">
                <a:effectLst/>
              </a:rPr>
              <a:t>Social economy entities: a worldwide overview</a:t>
            </a:r>
            <a:r>
              <a:rPr lang="tr-TR" sz="1200" u="sng" dirty="0">
                <a:effectLst/>
              </a:rPr>
              <a:t>, </a:t>
            </a:r>
            <a:r>
              <a:rPr lang="tr-TR" sz="1200" i="1" u="sng" dirty="0">
                <a:effectLst/>
              </a:rPr>
              <a:t>(Review of Applied Socio- Economic Research: Volume 6, Issue 2)</a:t>
            </a:r>
            <a:r>
              <a:rPr lang="tr-TR" sz="1200" u="sng" dirty="0">
                <a:effectLst/>
              </a:rPr>
              <a:t>, Academy of Economic Studies, Bucharest, Romania.</a:t>
            </a:r>
            <a:endParaRPr lang="en-GB" sz="1200" dirty="0">
              <a:effectLst/>
            </a:endParaRPr>
          </a:p>
          <a:p>
            <a:pPr marL="0" lvl="0" indent="0">
              <a:buNone/>
            </a:pPr>
            <a:r>
              <a:rPr lang="tr-TR" sz="1200" u="sng" dirty="0">
                <a:effectLst/>
              </a:rPr>
              <a:t>Nasioulas I., [2012]. </a:t>
            </a:r>
            <a:r>
              <a:rPr lang="tr-TR" sz="1200" i="1" u="sng" dirty="0">
                <a:effectLst/>
              </a:rPr>
              <a:t>Social Cooperatives in Greece. Introducing New Forms of Social Economy and Entrepreneurship, </a:t>
            </a:r>
            <a:r>
              <a:rPr lang="tr-TR" sz="1200" u="sng" dirty="0">
                <a:effectLst/>
              </a:rPr>
              <a:t>Social and Political Institutions Academic Laboratory Sociology Department, University of the Aegean.</a:t>
            </a:r>
            <a:endParaRPr lang="en-GB" sz="1200" dirty="0">
              <a:effectLst/>
            </a:endParaRPr>
          </a:p>
          <a:p>
            <a:pPr marL="0" lvl="0" indent="0">
              <a:buNone/>
            </a:pPr>
            <a:r>
              <a:rPr lang="tr-TR" sz="1200" u="sng" dirty="0">
                <a:effectLst/>
                <a:hlinkClick r:id="rId7"/>
              </a:rPr>
              <a:t>Organization for Economic Cooperation and Development – OECD [2009], </a:t>
            </a:r>
            <a:r>
              <a:rPr lang="tr-TR" sz="1200" i="1" u="sng" dirty="0">
                <a:effectLst/>
                <a:hlinkClick r:id="rId7"/>
              </a:rPr>
              <a:t>Transforming innovation to address social challenge</a:t>
            </a:r>
            <a:r>
              <a:rPr lang="tr-TR" sz="1200" u="sng" dirty="0">
                <a:effectLst/>
                <a:hlinkClick r:id="rId7"/>
              </a:rPr>
              <a:t> p.3</a:t>
            </a:r>
            <a:endParaRPr lang="en-GB" sz="1200" u="sng" dirty="0">
              <a:effectLst/>
            </a:endParaRPr>
          </a:p>
          <a:p>
            <a:pPr marL="0" indent="0">
              <a:buNone/>
            </a:pPr>
            <a:r>
              <a:rPr lang="el-GR" altLang="el-GR" sz="1200" dirty="0">
                <a:solidFill>
                  <a:srgbClr val="1F497D"/>
                </a:solidFill>
                <a:latin typeface="Calibri" panose="020F0502020204030204" pitchFamily="34" charset="0"/>
              </a:rPr>
              <a:t>+</a:t>
            </a:r>
            <a:r>
              <a:rPr lang="en-GB" altLang="el-GR" sz="1200" dirty="0">
                <a:solidFill>
                  <a:srgbClr val="1F497D"/>
                </a:solidFill>
                <a:latin typeface="Calibri" panose="020F0502020204030204" pitchFamily="34" charset="0"/>
              </a:rPr>
              <a:t>RESILIENT, e-learning course ‘Social Economy’ </a:t>
            </a:r>
            <a:r>
              <a:rPr lang="en-GB" altLang="el-GR" sz="1200" dirty="0">
                <a:solidFill>
                  <a:srgbClr val="1F497D"/>
                </a:solidFill>
                <a:latin typeface="Calibri" panose="020F0502020204030204" pitchFamily="34" charset="0"/>
                <a:hlinkClick r:id="rId8"/>
              </a:rPr>
              <a:t>https://opensocialclusters.eu/eb-courses/</a:t>
            </a:r>
            <a:r>
              <a:rPr lang="en-GB" altLang="el-GR" sz="1200" dirty="0">
                <a:solidFill>
                  <a:srgbClr val="1F497D"/>
                </a:solidFill>
                <a:latin typeface="Calibri" panose="020F0502020204030204" pitchFamily="34" charset="0"/>
              </a:rPr>
              <a:t> </a:t>
            </a:r>
          </a:p>
          <a:p>
            <a:pPr marL="0" lvl="0" indent="0">
              <a:buNone/>
            </a:pPr>
            <a:endParaRPr lang="en-GB" sz="1400" u="sng" dirty="0">
              <a:effectLst/>
            </a:endParaRPr>
          </a:p>
          <a:p>
            <a:pPr marL="0" lvl="0" indent="0">
              <a:buNone/>
            </a:pPr>
            <a:endParaRPr lang="en-GB" sz="1400" dirty="0">
              <a:effectLst/>
            </a:endParaRPr>
          </a:p>
          <a:p>
            <a:pPr marL="0" lvl="0" indent="0">
              <a:buNone/>
            </a:pPr>
            <a:endParaRPr lang="en-GB" sz="1100" dirty="0">
              <a:effectLst/>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760FBB55-C4B4-4C63-9F74-BCF109CE437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F4C00A79-BCBD-4A09-9B98-28FE24B8A72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01264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58DE24-A776-4C93-8A7B-CD362554DA52}"/>
              </a:ext>
            </a:extLst>
          </p:cNvPr>
          <p:cNvSpPr>
            <a:spLocks noGrp="1"/>
          </p:cNvSpPr>
          <p:nvPr>
            <p:ph type="ctrTitle"/>
          </p:nvPr>
        </p:nvSpPr>
        <p:spPr>
          <a:xfrm>
            <a:off x="463639" y="3065171"/>
            <a:ext cx="11638208" cy="1157438"/>
          </a:xfrm>
        </p:spPr>
        <p:txBody>
          <a:bodyPr>
            <a:normAutofit/>
          </a:bodyPr>
          <a:lstStyle/>
          <a:p>
            <a:pPr algn="l"/>
            <a:r>
              <a:rPr lang="el-GR" dirty="0"/>
              <a:t>Ευχαριστώ για την προσοχή σας!</a:t>
            </a:r>
            <a:endParaRPr lang="en-US" dirty="0"/>
          </a:p>
        </p:txBody>
      </p:sp>
      <p:sp>
        <p:nvSpPr>
          <p:cNvPr id="4" name="Rectangle 3">
            <a:extLst>
              <a:ext uri="{FF2B5EF4-FFF2-40B4-BE49-F238E27FC236}">
                <a16:creationId xmlns:a16="http://schemas.microsoft.com/office/drawing/2014/main" id="{9C6A99CE-2E54-4ACB-97B1-D2D5B591B12B}"/>
              </a:ext>
            </a:extLst>
          </p:cNvPr>
          <p:cNvSpPr/>
          <p:nvPr/>
        </p:nvSpPr>
        <p:spPr>
          <a:xfrm>
            <a:off x="9548734" y="374754"/>
            <a:ext cx="2248525" cy="16181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7B94773-E445-4513-995A-787168E441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48734" y="527306"/>
            <a:ext cx="1841265" cy="1313033"/>
          </a:xfrm>
          <a:prstGeom prst="rect">
            <a:avLst/>
          </a:prstGeom>
        </p:spPr>
      </p:pic>
      <p:sp>
        <p:nvSpPr>
          <p:cNvPr id="6" name="Sottotitolo 2">
            <a:extLst>
              <a:ext uri="{FF2B5EF4-FFF2-40B4-BE49-F238E27FC236}">
                <a16:creationId xmlns:a16="http://schemas.microsoft.com/office/drawing/2014/main" id="{A8BB5072-88A6-49D7-A821-E596FE0D26FE}"/>
              </a:ext>
            </a:extLst>
          </p:cNvPr>
          <p:cNvSpPr>
            <a:spLocks noGrp="1"/>
          </p:cNvSpPr>
          <p:nvPr>
            <p:ph type="subTitle" idx="1"/>
          </p:nvPr>
        </p:nvSpPr>
        <p:spPr>
          <a:xfrm>
            <a:off x="3280807" y="5033783"/>
            <a:ext cx="6964024" cy="1655762"/>
          </a:xfrm>
        </p:spPr>
        <p:txBody>
          <a:bodyPr>
            <a:normAutofit/>
          </a:bodyPr>
          <a:lstStyle/>
          <a:p>
            <a:pPr algn="l"/>
            <a:r>
              <a:rPr lang="el-GR" dirty="0">
                <a:solidFill>
                  <a:schemeClr val="bg1">
                    <a:lumMod val="50000"/>
                  </a:schemeClr>
                </a:solidFill>
              </a:rPr>
              <a:t>Νάντια Καρρά, Οικονομολόγος/</a:t>
            </a:r>
            <a:r>
              <a:rPr lang="en-GB" dirty="0">
                <a:solidFill>
                  <a:schemeClr val="bg1">
                    <a:lumMod val="50000"/>
                  </a:schemeClr>
                </a:solidFill>
              </a:rPr>
              <a:t>Living Prospects Ltd.</a:t>
            </a:r>
            <a:r>
              <a:rPr lang="el-GR" dirty="0">
                <a:solidFill>
                  <a:schemeClr val="bg1">
                    <a:lumMod val="50000"/>
                  </a:schemeClr>
                </a:solidFill>
              </a:rPr>
              <a:t>,</a:t>
            </a:r>
            <a:r>
              <a:rPr lang="en-GB" dirty="0">
                <a:solidFill>
                  <a:schemeClr val="bg1">
                    <a:lumMod val="50000"/>
                  </a:schemeClr>
                </a:solidFill>
              </a:rPr>
              <a:t> </a:t>
            </a:r>
            <a:r>
              <a:rPr lang="el-GR" dirty="0">
                <a:solidFill>
                  <a:schemeClr val="bg1">
                    <a:lumMod val="50000"/>
                  </a:schemeClr>
                </a:solidFill>
              </a:rPr>
              <a:t>εξωτερικός συνεργάτης ΠΑΜΘ</a:t>
            </a:r>
          </a:p>
          <a:p>
            <a:pPr algn="l"/>
            <a:r>
              <a:rPr lang="en-US" dirty="0" err="1">
                <a:solidFill>
                  <a:schemeClr val="bg1">
                    <a:lumMod val="50000"/>
                  </a:schemeClr>
                </a:solidFill>
                <a:hlinkClick r:id="rId3"/>
              </a:rPr>
              <a:t>n.karra</a:t>
            </a:r>
            <a:r>
              <a:rPr lang="el-GR" dirty="0">
                <a:solidFill>
                  <a:schemeClr val="bg1">
                    <a:lumMod val="50000"/>
                  </a:schemeClr>
                </a:solidFill>
                <a:hlinkClick r:id="rId3"/>
              </a:rPr>
              <a:t>@</a:t>
            </a:r>
            <a:r>
              <a:rPr lang="en-GB" dirty="0">
                <a:solidFill>
                  <a:schemeClr val="bg1">
                    <a:lumMod val="50000"/>
                  </a:schemeClr>
                </a:solidFill>
                <a:hlinkClick r:id="rId3"/>
              </a:rPr>
              <a:t>lp.gr</a:t>
            </a:r>
            <a:r>
              <a:rPr lang="en-GB" dirty="0">
                <a:solidFill>
                  <a:schemeClr val="bg1">
                    <a:lumMod val="50000"/>
                  </a:schemeClr>
                </a:solidFill>
              </a:rPr>
              <a:t> </a:t>
            </a:r>
            <a:endParaRPr lang="en-US" dirty="0">
              <a:solidFill>
                <a:schemeClr val="bg1">
                  <a:lumMod val="50000"/>
                </a:schemeClr>
              </a:solidFill>
            </a:endParaRPr>
          </a:p>
        </p:txBody>
      </p:sp>
      <p:pic>
        <p:nvPicPr>
          <p:cNvPr id="7" name="Εικόνα 6">
            <a:extLst>
              <a:ext uri="{FF2B5EF4-FFF2-40B4-BE49-F238E27FC236}">
                <a16:creationId xmlns:a16="http://schemas.microsoft.com/office/drawing/2014/main" id="{0F3F7621-E7FC-4507-BED9-833D80033DF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440" y="5104805"/>
            <a:ext cx="2481458" cy="1080164"/>
          </a:xfrm>
          <a:prstGeom prst="rect">
            <a:avLst/>
          </a:prstGeom>
        </p:spPr>
      </p:pic>
    </p:spTree>
    <p:extLst>
      <p:ext uri="{BB962C8B-B14F-4D97-AF65-F5344CB8AC3E}">
        <p14:creationId xmlns:p14="http://schemas.microsoft.com/office/powerpoint/2010/main" val="1941779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p:txBody>
          <a:bodyPr/>
          <a:lstStyle/>
          <a:p>
            <a:r>
              <a:rPr lang="el-GR" dirty="0"/>
              <a:t>Μετά την ολοκλήρωση της </a:t>
            </a:r>
            <a:r>
              <a:rPr lang="el-GR" dirty="0" err="1"/>
              <a:t>υπο</a:t>
            </a:r>
            <a:r>
              <a:rPr lang="el-GR" dirty="0"/>
              <a:t>-ενότητας ο εκπαιδευόμενος θα έχει ενημερωθεί για:</a:t>
            </a:r>
            <a:endParaRPr lang="en-US" dirty="0"/>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sp>
        <p:nvSpPr>
          <p:cNvPr id="6" name="Segnaposto contenuto 2">
            <a:extLst>
              <a:ext uri="{FF2B5EF4-FFF2-40B4-BE49-F238E27FC236}">
                <a16:creationId xmlns:a16="http://schemas.microsoft.com/office/drawing/2014/main" id="{89274D4A-4BE5-44F5-A681-63073191A39A}"/>
              </a:ext>
            </a:extLst>
          </p:cNvPr>
          <p:cNvSpPr>
            <a:spLocks noGrp="1"/>
          </p:cNvSpPr>
          <p:nvPr>
            <p:ph idx="1"/>
          </p:nvPr>
        </p:nvSpPr>
        <p:spPr>
          <a:xfrm>
            <a:off x="522513" y="2158682"/>
            <a:ext cx="11146974" cy="3907317"/>
          </a:xfrm>
        </p:spPr>
        <p:txBody>
          <a:bodyPr>
            <a:normAutofit/>
          </a:bodyPr>
          <a:lstStyle/>
          <a:p>
            <a:pPr>
              <a:buFont typeface="Wingdings" panose="05000000000000000000" pitchFamily="2" charset="2"/>
              <a:buChar char="ü"/>
            </a:pPr>
            <a:r>
              <a:rPr lang="el-GR" dirty="0">
                <a:effectLst/>
              </a:rPr>
              <a:t>Την έννοια της Κοινωνικής Οικονομίας </a:t>
            </a:r>
          </a:p>
          <a:p>
            <a:pPr>
              <a:buFont typeface="Wingdings" panose="05000000000000000000" pitchFamily="2" charset="2"/>
              <a:buChar char="ü"/>
            </a:pPr>
            <a:r>
              <a:rPr lang="el-GR" dirty="0">
                <a:effectLst/>
              </a:rPr>
              <a:t>Τις επιχειρήσεις και οργανισμούς που συνθέτουν την κοινωνική οικονομία</a:t>
            </a:r>
          </a:p>
          <a:p>
            <a:pPr>
              <a:buFont typeface="Wingdings" panose="05000000000000000000" pitchFamily="2" charset="2"/>
              <a:buChar char="ü"/>
            </a:pPr>
            <a:r>
              <a:rPr lang="el-GR" dirty="0">
                <a:effectLst/>
              </a:rPr>
              <a:t>Την έννοια της Κοινωνικής Επιχειρηματικότητας </a:t>
            </a:r>
          </a:p>
          <a:p>
            <a:pPr>
              <a:buFont typeface="Wingdings" panose="05000000000000000000" pitchFamily="2" charset="2"/>
              <a:buChar char="ü"/>
            </a:pPr>
            <a:r>
              <a:rPr lang="el-GR" dirty="0">
                <a:effectLst/>
              </a:rPr>
              <a:t>Την νομοθεσία και λειτουργία των κοινωνικών επιχειρήσεων στην Ελλάδα</a:t>
            </a:r>
          </a:p>
          <a:p>
            <a:pPr marL="0" indent="0">
              <a:buNone/>
            </a:pPr>
            <a:endParaRPr lang="el-GR" sz="2800" dirty="0">
              <a:effectLst/>
            </a:endParaRPr>
          </a:p>
          <a:p>
            <a:pPr marL="0" indent="0">
              <a:buNone/>
            </a:pPr>
            <a:endParaRPr lang="el-GR" sz="2800" dirty="0">
              <a:effectLst/>
            </a:endParaRPr>
          </a:p>
        </p:txBody>
      </p:sp>
      <p:pic>
        <p:nvPicPr>
          <p:cNvPr id="7" name="Εικόνα 6">
            <a:extLst>
              <a:ext uri="{FF2B5EF4-FFF2-40B4-BE49-F238E27FC236}">
                <a16:creationId xmlns:a16="http://schemas.microsoft.com/office/drawing/2014/main" id="{484A85D3-FB9D-4EAE-BB61-D1127C2DD3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8" name="Εικόνα 38" descr="Image">
            <a:extLst>
              <a:ext uri="{FF2B5EF4-FFF2-40B4-BE49-F238E27FC236}">
                <a16:creationId xmlns:a16="http://schemas.microsoft.com/office/drawing/2014/main" id="{4CED8022-3AA5-4017-9B8D-C6AE6E60BC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3416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p:txBody>
          <a:bodyPr/>
          <a:lstStyle/>
          <a:p>
            <a:r>
              <a:rPr lang="el-GR" dirty="0"/>
              <a:t>Περιεχόμενα</a:t>
            </a:r>
            <a:endParaRPr lang="en-US" dirty="0"/>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sp>
        <p:nvSpPr>
          <p:cNvPr id="6" name="Segnaposto contenuto 2">
            <a:extLst>
              <a:ext uri="{FF2B5EF4-FFF2-40B4-BE49-F238E27FC236}">
                <a16:creationId xmlns:a16="http://schemas.microsoft.com/office/drawing/2014/main" id="{89274D4A-4BE5-44F5-A681-63073191A39A}"/>
              </a:ext>
            </a:extLst>
          </p:cNvPr>
          <p:cNvSpPr>
            <a:spLocks noGrp="1"/>
          </p:cNvSpPr>
          <p:nvPr>
            <p:ph idx="1"/>
          </p:nvPr>
        </p:nvSpPr>
        <p:spPr>
          <a:xfrm>
            <a:off x="522514" y="1988320"/>
            <a:ext cx="11146974" cy="3907317"/>
          </a:xfrm>
        </p:spPr>
        <p:txBody>
          <a:bodyPr>
            <a:normAutofit lnSpcReduction="10000"/>
          </a:bodyPr>
          <a:lstStyle/>
          <a:p>
            <a:pPr>
              <a:buFont typeface="Wingdings" panose="05000000000000000000" pitchFamily="2" charset="2"/>
              <a:buChar char="Ø"/>
            </a:pPr>
            <a:r>
              <a:rPr lang="el-GR" sz="3600" dirty="0">
                <a:effectLst/>
              </a:rPr>
              <a:t>Κοινωνική Οικονομία </a:t>
            </a:r>
          </a:p>
          <a:p>
            <a:pPr lvl="1">
              <a:buFont typeface="Wingdings" panose="05000000000000000000" pitchFamily="2" charset="2"/>
              <a:buChar char="§"/>
            </a:pPr>
            <a:r>
              <a:rPr lang="el-GR" sz="3200" dirty="0">
                <a:effectLst/>
              </a:rPr>
              <a:t>Ενότητα 1: Ορισμός και βασικές έννοιες Κοινωνικής Οικονομίας</a:t>
            </a:r>
          </a:p>
          <a:p>
            <a:pPr lvl="1">
              <a:buFont typeface="Wingdings" panose="05000000000000000000" pitchFamily="2" charset="2"/>
              <a:buChar char="§"/>
            </a:pPr>
            <a:r>
              <a:rPr lang="el-GR" sz="3200" dirty="0">
                <a:effectLst/>
              </a:rPr>
              <a:t>Ενότητα 2: Εισαγωγή στην Κοινωνική Επιχειρηματικότητα</a:t>
            </a:r>
          </a:p>
          <a:p>
            <a:pPr lvl="1">
              <a:buFont typeface="Wingdings" panose="05000000000000000000" pitchFamily="2" charset="2"/>
              <a:buChar char="§"/>
            </a:pPr>
            <a:r>
              <a:rPr lang="el-GR" sz="3200" dirty="0">
                <a:effectLst/>
              </a:rPr>
              <a:t>Ενότητα 3: Λειτουργία κοινωνικών επιχειρήσεων στην Ελλάδα και Ε.Ε.</a:t>
            </a:r>
          </a:p>
          <a:p>
            <a:pPr lvl="1">
              <a:buFont typeface="Wingdings" panose="05000000000000000000" pitchFamily="2" charset="2"/>
              <a:buChar char="§"/>
            </a:pPr>
            <a:r>
              <a:rPr lang="el-GR" sz="3200" dirty="0">
                <a:effectLst/>
              </a:rPr>
              <a:t>Ενότητα 4: Νομοθεσία κοινωνικής οικονομίας και κοινωνικής επιχειρηματικότητας στην Ελλάδα</a:t>
            </a:r>
          </a:p>
        </p:txBody>
      </p:sp>
      <p:pic>
        <p:nvPicPr>
          <p:cNvPr id="7" name="Εικόνα 6">
            <a:extLst>
              <a:ext uri="{FF2B5EF4-FFF2-40B4-BE49-F238E27FC236}">
                <a16:creationId xmlns:a16="http://schemas.microsoft.com/office/drawing/2014/main" id="{4EBBAA9A-7AF6-4FC2-B716-413B5499FC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8" name="Εικόνα 38" descr="Image">
            <a:extLst>
              <a:ext uri="{FF2B5EF4-FFF2-40B4-BE49-F238E27FC236}">
                <a16:creationId xmlns:a16="http://schemas.microsoft.com/office/drawing/2014/main" id="{C567E3BB-2601-40D5-B835-7E047CABC6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095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ADE7B-6D91-488D-B953-65527F0D655B}"/>
              </a:ext>
            </a:extLst>
          </p:cNvPr>
          <p:cNvSpPr>
            <a:spLocks noGrp="1"/>
          </p:cNvSpPr>
          <p:nvPr>
            <p:ph type="title"/>
          </p:nvPr>
        </p:nvSpPr>
        <p:spPr>
          <a:xfrm>
            <a:off x="1498925" y="2755991"/>
            <a:ext cx="9995072" cy="1645879"/>
          </a:xfrm>
        </p:spPr>
        <p:txBody>
          <a:bodyPr/>
          <a:lstStyle/>
          <a:p>
            <a:r>
              <a:rPr lang="el-GR" sz="3600" dirty="0">
                <a:effectLst/>
              </a:rPr>
              <a:t>Ενότητα 1: Ορισμός και βασικές έννοιες Κοινωνικής Οικονομίας</a:t>
            </a:r>
            <a:br>
              <a:rPr lang="el-GR" sz="3600" dirty="0">
                <a:effectLst/>
              </a:rPr>
            </a:br>
            <a:endParaRPr lang="en-US" dirty="0"/>
          </a:p>
        </p:txBody>
      </p:sp>
      <p:sp>
        <p:nvSpPr>
          <p:cNvPr id="4" name="Rectangle 3">
            <a:extLst>
              <a:ext uri="{FF2B5EF4-FFF2-40B4-BE49-F238E27FC236}">
                <a16:creationId xmlns:a16="http://schemas.microsoft.com/office/drawing/2014/main" id="{60600DCC-7F70-431F-B642-6B2D4DEFD549}"/>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10F8F621-4F90-4A19-8204-CC55EDB36A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8" name="Εικόνα 7">
            <a:extLst>
              <a:ext uri="{FF2B5EF4-FFF2-40B4-BE49-F238E27FC236}">
                <a16:creationId xmlns:a16="http://schemas.microsoft.com/office/drawing/2014/main" id="{EB0F8AE1-5AF1-4C52-8DAE-65E382E316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6" name="Εικόνα 38" descr="Image">
            <a:extLst>
              <a:ext uri="{FF2B5EF4-FFF2-40B4-BE49-F238E27FC236}">
                <a16:creationId xmlns:a16="http://schemas.microsoft.com/office/drawing/2014/main" id="{D442DD0E-A030-41A1-A28A-CF763E0D0C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9285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58A4C-AD9E-439C-8A33-6FE6ABEBB192}"/>
              </a:ext>
            </a:extLst>
          </p:cNvPr>
          <p:cNvSpPr>
            <a:spLocks noGrp="1"/>
          </p:cNvSpPr>
          <p:nvPr>
            <p:ph type="title"/>
          </p:nvPr>
        </p:nvSpPr>
        <p:spPr/>
        <p:txBody>
          <a:bodyPr/>
          <a:lstStyle/>
          <a:p>
            <a:r>
              <a:rPr lang="el-GR" dirty="0"/>
              <a:t>Ο Θεσμός της Κοινωνικής Οικονομίας</a:t>
            </a:r>
            <a:endParaRPr lang="it-IT" dirty="0"/>
          </a:p>
        </p:txBody>
      </p:sp>
      <p:sp>
        <p:nvSpPr>
          <p:cNvPr id="3" name="Segnaposto contenuto 2">
            <a:extLst>
              <a:ext uri="{FF2B5EF4-FFF2-40B4-BE49-F238E27FC236}">
                <a16:creationId xmlns:a16="http://schemas.microsoft.com/office/drawing/2014/main" id="{6A1D1423-916E-4195-96DE-520EA9804F6E}"/>
              </a:ext>
            </a:extLst>
          </p:cNvPr>
          <p:cNvSpPr>
            <a:spLocks noGrp="1"/>
          </p:cNvSpPr>
          <p:nvPr>
            <p:ph idx="1"/>
          </p:nvPr>
        </p:nvSpPr>
        <p:spPr>
          <a:xfrm>
            <a:off x="522514" y="1973331"/>
            <a:ext cx="11146974" cy="3907317"/>
          </a:xfrm>
        </p:spPr>
        <p:txBody>
          <a:bodyPr>
            <a:normAutofit lnSpcReduction="10000"/>
          </a:bodyPr>
          <a:lstStyle/>
          <a:p>
            <a:pPr marL="0" indent="0" algn="just">
              <a:buNone/>
            </a:pPr>
            <a:r>
              <a:rPr lang="el-GR" sz="2800" dirty="0">
                <a:effectLst/>
                <a:ea typeface="Calibri" panose="020F0502020204030204" pitchFamily="34" charset="0"/>
              </a:rPr>
              <a:t>Ο όρος «κοινωνική οικονομία» εμφανίστηκε για πρώτη φορά στις αρχές του 19ου αιώνα, ως μέσο επανεξέτασης της αξίας της αγοράς και της πολιτικής οικονομίας. </a:t>
            </a:r>
          </a:p>
          <a:p>
            <a:pPr marL="0" indent="0" algn="just">
              <a:buNone/>
            </a:pPr>
            <a:r>
              <a:rPr lang="el-GR" sz="2800" dirty="0">
                <a:effectLst/>
                <a:ea typeface="Calibri" panose="020F0502020204030204" pitchFamily="34" charset="0"/>
              </a:rPr>
              <a:t>Τις τελευταίες δεκαετίες, η κοινωνική οικονομία θεωρείται ως ένας κλάδος της οικονομικής δραστηριότητας που βρίσκεται μεταξύ του δημόσιου και του ιδιωτικού τομέα και που σκοπεύει να εντοπίσει λύσεις στις νέες κοινωνικές προκλήσεις μέσα από καινοτόμες οργανωτικές μορφές ώστε να συμβάλλει σε έναν κοινωνικό και πολιτικό μετασχηματισμό.</a:t>
            </a:r>
          </a:p>
          <a:p>
            <a:pPr marL="0" indent="0" algn="just">
              <a:buNone/>
            </a:pPr>
            <a:r>
              <a:rPr lang="el-GR" sz="2800" dirty="0">
                <a:effectLst/>
                <a:ea typeface="Calibri" panose="020F0502020204030204" pitchFamily="34" charset="0"/>
              </a:rPr>
              <a:t>Στην Ελλάδα σαν δραστηριότητα η κοινωνική οικονομία συνδέεται ιστορικά με τη δημιουργία διάφορων συνεταιρισμών.</a:t>
            </a:r>
            <a:endParaRPr lang="en-GB" sz="2800" dirty="0">
              <a:effectLst/>
              <a:ea typeface="Calibri" panose="020F0502020204030204" pitchFamily="34" charset="0"/>
            </a:endParaRPr>
          </a:p>
        </p:txBody>
      </p:sp>
      <p:sp>
        <p:nvSpPr>
          <p:cNvPr id="4" name="Rectangle 3">
            <a:extLst>
              <a:ext uri="{FF2B5EF4-FFF2-40B4-BE49-F238E27FC236}">
                <a16:creationId xmlns:a16="http://schemas.microsoft.com/office/drawing/2014/main" id="{3CFC783B-2E5D-4BF4-AAC0-437750CC4096}"/>
              </a:ext>
            </a:extLst>
          </p:cNvPr>
          <p:cNvSpPr/>
          <p:nvPr/>
        </p:nvSpPr>
        <p:spPr>
          <a:xfrm>
            <a:off x="7615003" y="6080989"/>
            <a:ext cx="1019331" cy="79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CE7ED161-2447-47EC-8A10-50791C8AE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794" y="6095979"/>
            <a:ext cx="1019331" cy="726900"/>
          </a:xfrm>
          <a:prstGeom prst="rect">
            <a:avLst/>
          </a:prstGeom>
        </p:spPr>
      </p:pic>
      <p:pic>
        <p:nvPicPr>
          <p:cNvPr id="6" name="Εικόνα 5">
            <a:extLst>
              <a:ext uri="{FF2B5EF4-FFF2-40B4-BE49-F238E27FC236}">
                <a16:creationId xmlns:a16="http://schemas.microsoft.com/office/drawing/2014/main" id="{E63F471C-298D-467C-BA53-F1629192DF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9543" y="6178863"/>
            <a:ext cx="1230736" cy="535732"/>
          </a:xfrm>
          <a:prstGeom prst="rect">
            <a:avLst/>
          </a:prstGeom>
        </p:spPr>
      </p:pic>
      <p:pic>
        <p:nvPicPr>
          <p:cNvPr id="7" name="Εικόνα 38" descr="Image">
            <a:extLst>
              <a:ext uri="{FF2B5EF4-FFF2-40B4-BE49-F238E27FC236}">
                <a16:creationId xmlns:a16="http://schemas.microsoft.com/office/drawing/2014/main" id="{002E8054-B679-4129-B8AF-79810590B7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5826" y="6155417"/>
            <a:ext cx="1553999" cy="6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7557737"/>
      </p:ext>
    </p:extLst>
  </p:cSld>
  <p:clrMapOvr>
    <a:masterClrMapping/>
  </p:clrMapOvr>
</p:sld>
</file>

<file path=ppt/theme/theme1.xml><?xml version="1.0" encoding="utf-8"?>
<a:theme xmlns:a="http://schemas.openxmlformats.org/drawingml/2006/main" name="Tema di Office">
  <a:themeElements>
    <a:clrScheme name="Personalizzato 11">
      <a:dk1>
        <a:srgbClr val="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esilient">
      <a:majorFont>
        <a:latin typeface="Abadi"/>
        <a:ea typeface=""/>
        <a:cs typeface=""/>
      </a:majorFont>
      <a:minorFont>
        <a:latin typeface="Duba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2520</TotalTime>
  <Words>6148</Words>
  <Application>Microsoft Office PowerPoint</Application>
  <PresentationFormat>Ευρεία οθόνη</PresentationFormat>
  <Paragraphs>433</Paragraphs>
  <Slides>58</Slides>
  <Notes>15</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58</vt:i4>
      </vt:variant>
    </vt:vector>
  </HeadingPairs>
  <TitlesOfParts>
    <vt:vector size="67" baseType="lpstr">
      <vt:lpstr>Abadi</vt:lpstr>
      <vt:lpstr>Arial</vt:lpstr>
      <vt:lpstr>Calibri</vt:lpstr>
      <vt:lpstr>Dubai</vt:lpstr>
      <vt:lpstr>Lucida Sans Unicode</vt:lpstr>
      <vt:lpstr>Tahoma</vt:lpstr>
      <vt:lpstr>Times New Roman</vt:lpstr>
      <vt:lpstr>Wingdings</vt:lpstr>
      <vt:lpstr>Tema di Office</vt:lpstr>
      <vt:lpstr>Κοινωνική Οικονομία </vt:lpstr>
      <vt:lpstr>Άδεια Χρήσης</vt:lpstr>
      <vt:lpstr>Χρηματοδότηση </vt:lpstr>
      <vt:lpstr>Σύνοψη</vt:lpstr>
      <vt:lpstr>Ποιους αφορά;</vt:lpstr>
      <vt:lpstr>Μετά την ολοκλήρωση της υπο-ενότητας ο εκπαιδευόμενος θα έχει ενημερωθεί για:</vt:lpstr>
      <vt:lpstr>Περιεχόμενα</vt:lpstr>
      <vt:lpstr>Ενότητα 1: Ορισμός και βασικές έννοιες Κοινωνικής Οικονομίας </vt:lpstr>
      <vt:lpstr>Ο Θεσμός της Κοινωνικής Οικονομίας</vt:lpstr>
      <vt:lpstr>Ο Θεσμός της Κοινωνικής Οικονομίας</vt:lpstr>
      <vt:lpstr>Κοινωνική Οικονομία, τι είναι;</vt:lpstr>
      <vt:lpstr>Τι περιλαμβάνει η Κοινωνική Οικονομία;</vt:lpstr>
      <vt:lpstr>Αρχές Κοινωνικής Οικονομίας</vt:lpstr>
      <vt:lpstr>Η Κοινωνική Οικονομία και άλλοι τομείς της Οικονομίας</vt:lpstr>
      <vt:lpstr>Στόχοι κοινωνικής οικονομίας</vt:lpstr>
      <vt:lpstr>Στόχοι κοινωνικής οικονομίας</vt:lpstr>
      <vt:lpstr>Στόχοι κοινωνικής οικονομίας</vt:lpstr>
      <vt:lpstr>Φορείς Κοινωνικής και Αλληλέγγυας Οικονομίας – Κ.Α.Λ.Ο (Ευρώπη)</vt:lpstr>
      <vt:lpstr>Φορείς Κοινωνικής και Αλληλέγγυας Οικονομίας – Κ.Α.Λ.Ο (Ευρώπη)</vt:lpstr>
      <vt:lpstr>Φορείς Κοινωνικής και Αλληλέγγυας Οικονομίας – Κ.Α.Λ.Ο (Ευρώπη)</vt:lpstr>
      <vt:lpstr>Φορείς Κοινωνικής και Αλληλέγγυας Οικονομίας – Κ.Α.Λ.Ο (Ευρώπη)</vt:lpstr>
      <vt:lpstr>Φορείς Κοινωνικής και Αλληλέγγυας Οικονομίας – Κ.Α.Λ.Ο (Ευρώπη)</vt:lpstr>
      <vt:lpstr>Συνεταιρισμοί</vt:lpstr>
      <vt:lpstr>Εταιρίες αλληλασφάλισης</vt:lpstr>
      <vt:lpstr>Ενώσεις</vt:lpstr>
      <vt:lpstr>Ιδρύματα</vt:lpstr>
      <vt:lpstr>Κοινωνική οικονομία στην ΕΕ</vt:lpstr>
      <vt:lpstr>Κοινωνική οικονομία στην Ελλάδα</vt:lpstr>
      <vt:lpstr>Ενότητα 2: Εισαγωγή στην Κοινωνική Επιχειρηματικότητα</vt:lpstr>
      <vt:lpstr>Ορίζοντας την κοινωνική επιχειρηματικότητα</vt:lpstr>
      <vt:lpstr>Κοινωνικές επιχειρήσεις </vt:lpstr>
      <vt:lpstr>Χαρακτηριστικά κοινωνικών επιχειρήσεων</vt:lpstr>
      <vt:lpstr>Αρχές κοινωνικής επιχειρηματικότητας</vt:lpstr>
      <vt:lpstr>Αρχές κοινωνικής επιχειρηματικότητας</vt:lpstr>
      <vt:lpstr>Παραδοσιακές ενώσεις/ΜΚΟ vs Κοινωνική Επιχείρηση</vt:lpstr>
      <vt:lpstr>Συμβατικές επιχειρήσεις vs Κοινωνική Επιχείρηση</vt:lpstr>
      <vt:lpstr>Η θέση της Κοινωνικής Επιχείρησης</vt:lpstr>
      <vt:lpstr>Ενότητα 3: Λειτουργία κοινωνικών επιχειρήσεων στην Ελλάδα και Ε.Ε.</vt:lpstr>
      <vt:lpstr>Δραστηριότητες των Κοινωνικών Επιχειρήσεων</vt:lpstr>
      <vt:lpstr>Νομικές μορφές Φορέων Κοινωνικής και Αλληλέγγυας Οικονομίας – Κ.Α.Λ.Ο (Ελλάδα)</vt:lpstr>
      <vt:lpstr>Νομικές μορφές Φορέων Κοινωνικής και Αλληλέγγυας Οικονομίας – Κ.Α.Λ.Ο (Ελλάδα)</vt:lpstr>
      <vt:lpstr>Νομικές μορφές Φορέων Κοινωνικής και Αλληλέγγυας Οικονομίας – Κ.Α.Λ.Ο (Ελλάδα)</vt:lpstr>
      <vt:lpstr>Προκλήσεις</vt:lpstr>
      <vt:lpstr>Πώς ξεκινάω μία Κοιν.Σ.ΕΠ.;</vt:lpstr>
      <vt:lpstr>Χρηματοδότηση Κοιν.Σ.ΕΠ.</vt:lpstr>
      <vt:lpstr>Χρηματοδότηση Κοιν.Σ.ΕΠ.</vt:lpstr>
      <vt:lpstr>Ενότητα 4: Νομοθεσία κοινωνικής οικονομίας και κοινωνικής επιχειρηματικότητας στην Ελλάδα</vt:lpstr>
      <vt:lpstr>Νομοθεσία στην Ελλάδα</vt:lpstr>
      <vt:lpstr>Ν.4019/2011</vt:lpstr>
      <vt:lpstr>Ν.4019/2011</vt:lpstr>
      <vt:lpstr>Κοιν.Σ.Επ. Φορέας Κοινωνικής Οικονομίας στην Ελλάδα</vt:lpstr>
      <vt:lpstr>Κοιν.Σ.Επ. Φορέας Κοινωνικής Οικονομίας στην Ελλάδα</vt:lpstr>
      <vt:lpstr>Κοιν.Σ.Επ. Φορέας Κοινωνικής Οικονομίας στην Ελλάδα</vt:lpstr>
      <vt:lpstr>Ν.4430/2016</vt:lpstr>
      <vt:lpstr>Συμπεράσματα</vt:lpstr>
      <vt:lpstr>Συμπεράσματα</vt:lpstr>
      <vt:lpstr>ΠΕΡΕΤΑΙΡΩ ΜΕΛΕΤΗ</vt:lpstr>
      <vt:lpstr>Ευχαριστώ για την προσοχή σας!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Sandra Rainero</dc:creator>
  <cp:lastModifiedBy>Nadia Karra</cp:lastModifiedBy>
  <cp:revision>296</cp:revision>
  <dcterms:created xsi:type="dcterms:W3CDTF">2018-06-06T09:50:20Z</dcterms:created>
  <dcterms:modified xsi:type="dcterms:W3CDTF">2021-02-23T09:20:43Z</dcterms:modified>
</cp:coreProperties>
</file>